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60" r:id="rId10"/>
    <p:sldId id="262" r:id="rId11"/>
    <p:sldId id="261" r:id="rId12"/>
    <p:sldId id="263" r:id="rId13"/>
    <p:sldId id="270" r:id="rId14"/>
    <p:sldId id="264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98719B-8581-4C23-97C9-50A5C23A35CE}" v="11" dt="2026-01-14T16:50:31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3017-B5A8-5A5D-A808-00E5CCEA2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104BB-9307-8D29-E6C7-B828E90576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6D77E-0BD5-5BE8-5D3C-14DF5355B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41EBB-106C-DB3B-CFCF-451E5887C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3E673-2453-6365-0E17-3134A4173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9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6530-BAA2-6A00-C5C9-122E7CB3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94E6C-0F83-45B4-0DA4-3E4BA1AB1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9C2D9-B125-9884-FC61-F16441B59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3C368-FA30-BB87-8AA2-97AF2D0A4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D9109-0987-D8EA-79DC-EFD3ED97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54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54F3-E6AA-EFED-3589-CFD0CF2AA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D42B1-9101-20E7-E47C-DC8192BC6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ACA11-185D-23D4-5AB0-3B9C886F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5742F-8CA9-BE82-1FE7-C94F01DF1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8372A-1946-17F9-DBD9-95287C9B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8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3EA72-F4B6-E9CC-2C32-82F5DAC13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E9F97-F2A3-94D1-E75F-F8C950DE7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355721-B5CB-8564-278C-296D0E070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71C15-5236-721B-4B1C-380A359D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ADD7EA-9520-C84C-ABE7-F5C3A387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83508-5985-18FF-8F92-E7CA76CF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0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9EA8C-7ADB-6043-9168-F53FF520B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9F8AC-C280-9D61-0FB9-98674DFF6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B3DF0-A24B-4D78-3677-631D04739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B6C1B-5858-EA94-BC36-505558ED64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C89121-E241-EA42-46E3-616488C98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A503DC-87F1-5156-C80E-7EF2D1145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3F28FB-65A8-523A-5FF5-688FB30D6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6BD804-947A-3843-C5A3-686F67C96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51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9B44C-EAA2-75C1-646F-83612A92C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011E9E-A574-8C63-43EB-2282D08B8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0C095-2336-7883-FFF2-D87AB34A3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DB4D22-D688-525D-9FE0-F2F867AF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3C0ACE-F859-671C-EEA3-763E05D0A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B435C-B339-4CC4-D8FE-A293A6BC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3A2FF-43B1-67C9-6C22-922D0786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0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665A9-2D4D-E3C6-7AD1-6EDE18BF6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6FE78-E694-4A6C-D15E-135ECEFF9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A489F-824F-590A-B731-364C7A043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F1CC5-F437-E5FB-6658-488AECA51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DC1C0-9B34-67CD-CF34-D43253E9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E4A20-234F-C2F6-4885-F1117E204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1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B14A-6F4A-9BFE-A459-57CF309AA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1CEF78-8570-0B63-6BE4-4D35C3D9C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7030C-A3BE-F923-74DB-422E4B1D7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D240-89FC-33C4-0D27-2AC589665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D171B-05DE-168D-2625-D5CB8963E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1D4CC5-64DA-B774-D01C-BEE209E3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8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DE197-4D84-1ED7-E45B-50F8B520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E8EC7-127F-1A51-7279-BAA08EC2F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90E1-5E66-5B7B-EE84-3F8010F8C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6E54F-90F8-E64A-75E6-38909288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042AA-26BE-1F35-D9E8-BB7B9277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3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A27121-FC51-4F85-9D52-2FD64B1F3F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725E3-5B69-189B-F4C1-1A0C6C020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F075F-CA5B-AB8E-421C-34ABB34E4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5B11F-B864-FFB7-2AED-EE9D3896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D5BAD-505C-1A22-2762-5E1A93CCF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1D1E28-36FD-7880-78BC-9B1B4E74C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0C69B-8854-CB7D-FA1F-89FA18790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14121-87CF-F32A-D7F3-31ACD49C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EFD4C7-BA61-4F1B-AE89-3890948453E1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81FCB-9014-F006-138A-1D49A50DD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F30C1-8400-1CE3-6D9A-38E029D76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9E131-22ED-49F7-AC0B-FB5921F8D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5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Joshua.barth@delware.gov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dnrec.delaware.gov/watershed-stewardship/assessment/standard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nrec.delaware.gov/watershed-stewardship/assessment/water-quality-monitoring/" TargetMode="External"/><Relationship Id="rId2" Type="http://schemas.openxmlformats.org/officeDocument/2006/relationships/hyperlink" Target="mailto:Joshua.barth@delaware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B4EB-69F0-8B71-6ACA-6A4AEC2CB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8426" y="1254763"/>
            <a:ext cx="3444948" cy="2481729"/>
          </a:xfrm>
        </p:spPr>
        <p:txBody>
          <a:bodyPr anchor="b">
            <a:normAutofit/>
          </a:bodyPr>
          <a:lstStyle/>
          <a:p>
            <a:r>
              <a:rPr lang="en-US" sz="3200">
                <a:solidFill>
                  <a:srgbClr val="595959"/>
                </a:solidFill>
              </a:rPr>
              <a:t>Water Quality Assessment - Protecting Designated Uses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2EE25D-C895-FABC-7DFA-B3D9A1A66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9179" y="4046453"/>
            <a:ext cx="3083442" cy="1785506"/>
          </a:xfrm>
        </p:spPr>
        <p:txBody>
          <a:bodyPr anchor="t">
            <a:normAutofit/>
          </a:bodyPr>
          <a:lstStyle/>
          <a:p>
            <a:r>
              <a:rPr lang="en-US" sz="1400">
                <a:solidFill>
                  <a:srgbClr val="595959"/>
                </a:solidFill>
              </a:rPr>
              <a:t>Joshua Barth</a:t>
            </a:r>
          </a:p>
          <a:p>
            <a:r>
              <a:rPr lang="en-US" sz="1400">
                <a:solidFill>
                  <a:srgbClr val="595959"/>
                </a:solidFill>
              </a:rPr>
              <a:t>DNREC, Division of Watershed Stewardship</a:t>
            </a:r>
          </a:p>
          <a:p>
            <a:r>
              <a:rPr lang="en-US" sz="1400">
                <a:solidFill>
                  <a:srgbClr val="595959"/>
                </a:solidFill>
                <a:hlinkClick r:id="rId2"/>
              </a:rPr>
              <a:t>Joshua.barth@delware.gov</a:t>
            </a:r>
            <a:r>
              <a:rPr lang="en-US" sz="1400">
                <a:solidFill>
                  <a:srgbClr val="595959"/>
                </a:solidFill>
              </a:rPr>
              <a:t> </a:t>
            </a:r>
          </a:p>
        </p:txBody>
      </p:sp>
      <p:pic>
        <p:nvPicPr>
          <p:cNvPr id="1026" name="Picture 2" descr="Delaware Envirothon | Dover DE">
            <a:extLst>
              <a:ext uri="{FF2B5EF4-FFF2-40B4-BE49-F238E27FC236}">
                <a16:creationId xmlns:a16="http://schemas.microsoft.com/office/drawing/2014/main" id="{E0E7F100-527F-F690-6142-90A33D6CC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"/>
          <a:stretch>
            <a:fillRect/>
          </a:stretch>
        </p:blipFill>
        <p:spPr bwMode="auto">
          <a:xfrm>
            <a:off x="7801993" y="669087"/>
            <a:ext cx="2721581" cy="275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D8253B-FE29-938B-20BA-168BE920B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19" y="3429000"/>
            <a:ext cx="2403661" cy="239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4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9CC8A-FB27-FD1F-DA5D-B15FEAE5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Water Quality Improvement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969F72-6BB6-0896-C2DE-BD3E02AE0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363" y="1825625"/>
            <a:ext cx="762327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4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F041-0CE2-FBC3-E310-BC926D86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Protect Designated Uses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2964A3-5B70-13A7-3E39-985274018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374" y="2725232"/>
            <a:ext cx="1407536" cy="14075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DD1DF2-4989-05FE-EC7D-1D90ECA0E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128" y="2860314"/>
            <a:ext cx="1137371" cy="1137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BDC264-A07F-0418-C1D0-FD8E9869F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399" y="2767340"/>
            <a:ext cx="1501054" cy="1501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9B2177-C332-22B6-FC80-7E3B2F4A7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86" y="2663484"/>
            <a:ext cx="1680296" cy="1672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EC2D8D-551C-0FE2-2FC7-41CC06048F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5470" y="2807820"/>
            <a:ext cx="1384156" cy="1384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142328-45A2-C95C-1447-B72CE2A94FF5}"/>
              </a:ext>
            </a:extLst>
          </p:cNvPr>
          <p:cNvSpPr txBox="1"/>
          <p:nvPr/>
        </p:nvSpPr>
        <p:spPr>
          <a:xfrm>
            <a:off x="982374" y="4241673"/>
            <a:ext cx="1262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Public Water Supply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BC0C2B-553B-C544-5D15-259C8CF35198}"/>
              </a:ext>
            </a:extLst>
          </p:cNvPr>
          <p:cNvSpPr txBox="1"/>
          <p:nvPr/>
        </p:nvSpPr>
        <p:spPr>
          <a:xfrm>
            <a:off x="2800782" y="4191976"/>
            <a:ext cx="1262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Fish, Shellfish, and Wildlife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549130-15E5-765E-5D33-DE0B7DB69374}"/>
              </a:ext>
            </a:extLst>
          </p:cNvPr>
          <p:cNvSpPr txBox="1"/>
          <p:nvPr/>
        </p:nvSpPr>
        <p:spPr>
          <a:xfrm>
            <a:off x="5201298" y="4268394"/>
            <a:ext cx="1262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Agricultural Water Supply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88C732-892F-0E46-2683-454C6A156398}"/>
              </a:ext>
            </a:extLst>
          </p:cNvPr>
          <p:cNvSpPr txBox="1"/>
          <p:nvPr/>
        </p:nvSpPr>
        <p:spPr>
          <a:xfrm>
            <a:off x="7601814" y="4336312"/>
            <a:ext cx="1262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Recreation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6BEA3C-572D-35F6-D38A-34C2F4BD27BE}"/>
              </a:ext>
            </a:extLst>
          </p:cNvPr>
          <p:cNvSpPr txBox="1"/>
          <p:nvPr/>
        </p:nvSpPr>
        <p:spPr>
          <a:xfrm>
            <a:off x="9886517" y="4349394"/>
            <a:ext cx="1262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Industrial Water Supply</a:t>
            </a:r>
          </a:p>
        </p:txBody>
      </p:sp>
    </p:spTree>
    <p:extLst>
      <p:ext uri="{BB962C8B-B14F-4D97-AF65-F5344CB8AC3E}">
        <p14:creationId xmlns:p14="http://schemas.microsoft.com/office/powerpoint/2010/main" val="254500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AE69-D37B-AF87-038A-DBEB7C0D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Non-Point Source Pollution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1C32B4-3DF7-43F6-53AE-B8488998B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5579" y="1825625"/>
            <a:ext cx="6680841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5384F-4474-2870-3E9F-6CDE84A04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76" y="5554955"/>
            <a:ext cx="8549080" cy="130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3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4DA72-ED34-64F4-696B-36980EA0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Water Quality Assessments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3BE4CB-9477-C338-0179-F3C62008AE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523" y="1455938"/>
            <a:ext cx="8386498" cy="50369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089856-CE77-61E5-C38C-713E203CB14B}"/>
              </a:ext>
            </a:extLst>
          </p:cNvPr>
          <p:cNvSpPr txBox="1"/>
          <p:nvPr/>
        </p:nvSpPr>
        <p:spPr>
          <a:xfrm>
            <a:off x="3047189" y="3244334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8332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7B27EE-8276-53E6-DE60-98D45B2C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866"/>
            <a:ext cx="10515600" cy="1325563"/>
          </a:xfrm>
        </p:spPr>
        <p:txBody>
          <a:bodyPr/>
          <a:lstStyle/>
          <a:p>
            <a:r>
              <a:rPr lang="en-US" b="1" dirty="0"/>
              <a:t>Water Quality Parameters Measured at GAMN Sites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6347F3B-C539-D834-BC1D-3F23AAE39E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594110"/>
          <a:ext cx="10515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26816922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77311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88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Nutrients – N and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Suspended Solids (TSS)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8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Chlorophyll-a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5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Conductivity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Temperature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37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Salinity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Secchi Depth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1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Dissolved Oxygen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Carbon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5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Biological Oxygen Demand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Bacteria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Alkalinity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9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Chloride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Hardness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99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79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26661-CCA9-3FBD-1498-AE88CF4D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Where the data be saved after collection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B8EB0-1CE9-ACD4-B946-E3D5F6EA58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86" b="3"/>
          <a:stretch/>
        </p:blipFill>
        <p:spPr>
          <a:xfrm>
            <a:off x="908304" y="2800754"/>
            <a:ext cx="6009855" cy="36941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FD978-581A-183E-D6A1-58FCE2E1F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453" y="2478024"/>
            <a:ext cx="3872243" cy="36941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Some parameters are in Delaware Water Quality Portal as well</a:t>
            </a:r>
          </a:p>
          <a:p>
            <a:r>
              <a:rPr lang="en-US" sz="1800" dirty="0"/>
              <a:t>https://cema.udel.edu/applications/waterquality/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907D3-342F-9C3B-E9E6-2B7535E91161}"/>
              </a:ext>
            </a:extLst>
          </p:cNvPr>
          <p:cNvSpPr txBox="1"/>
          <p:nvPr/>
        </p:nvSpPr>
        <p:spPr>
          <a:xfrm>
            <a:off x="908304" y="2478024"/>
            <a:ext cx="377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https://www.waterqualitydata.us/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509DCC-1ED0-174B-A020-7C3C710D36B0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A79FE5-B022-F72A-59F1-6E22F4D398D3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D5AB70-9488-F0A0-1476-C3B107B7D5E9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799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6EC07-E229-3E7C-E57C-D771D386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Conceptual Diagram – Data to Listing For Each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FA7CE0-6601-DCFA-3081-62C74157431B}"/>
              </a:ext>
            </a:extLst>
          </p:cNvPr>
          <p:cNvGrpSpPr/>
          <p:nvPr/>
        </p:nvGrpSpPr>
        <p:grpSpPr>
          <a:xfrm>
            <a:off x="2357718" y="2041376"/>
            <a:ext cx="3738282" cy="4137194"/>
            <a:chOff x="0" y="0"/>
            <a:chExt cx="3288665" cy="389064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CF72719-E05E-4DD0-EB86-A92616548766}"/>
                </a:ext>
              </a:extLst>
            </p:cNvPr>
            <p:cNvGrpSpPr/>
            <p:nvPr/>
          </p:nvGrpSpPr>
          <p:grpSpPr>
            <a:xfrm>
              <a:off x="0" y="0"/>
              <a:ext cx="3263900" cy="3147695"/>
              <a:chOff x="0" y="0"/>
              <a:chExt cx="3263900" cy="3147695"/>
            </a:xfrm>
          </p:grpSpPr>
          <p:sp>
            <p:nvSpPr>
              <p:cNvPr id="18" name="Flowchart: Alternate Process 17">
                <a:extLst>
                  <a:ext uri="{FF2B5EF4-FFF2-40B4-BE49-F238E27FC236}">
                    <a16:creationId xmlns:a16="http://schemas.microsoft.com/office/drawing/2014/main" id="{DCD81B5C-3D33-1C02-E0A2-45FFB876DCCB}"/>
                  </a:ext>
                </a:extLst>
              </p:cNvPr>
              <p:cNvSpPr/>
              <p:nvPr/>
            </p:nvSpPr>
            <p:spPr>
              <a:xfrm>
                <a:off x="863600" y="0"/>
                <a:ext cx="1345997" cy="373076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kern="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Download Data</a:t>
                </a:r>
              </a:p>
            </p:txBody>
          </p:sp>
          <p:sp>
            <p:nvSpPr>
              <p:cNvPr id="19" name="Flowchart: Alternate Process 18">
                <a:extLst>
                  <a:ext uri="{FF2B5EF4-FFF2-40B4-BE49-F238E27FC236}">
                    <a16:creationId xmlns:a16="http://schemas.microsoft.com/office/drawing/2014/main" id="{1CC5D016-ADD8-17D4-6BBA-633F4ABCE721}"/>
                  </a:ext>
                </a:extLst>
              </p:cNvPr>
              <p:cNvSpPr/>
              <p:nvPr/>
            </p:nvSpPr>
            <p:spPr>
              <a:xfrm>
                <a:off x="863600" y="647700"/>
                <a:ext cx="1345565" cy="520700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kern="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Perform Statistical Analysis</a:t>
                </a:r>
              </a:p>
            </p:txBody>
          </p:sp>
          <p:sp>
            <p:nvSpPr>
              <p:cNvPr id="20" name="Flowchart: Alternate Process 19">
                <a:extLst>
                  <a:ext uri="{FF2B5EF4-FFF2-40B4-BE49-F238E27FC236}">
                    <a16:creationId xmlns:a16="http://schemas.microsoft.com/office/drawing/2014/main" id="{DB05504F-C6EF-06FE-4B40-9C0A0B8C7DF8}"/>
                  </a:ext>
                </a:extLst>
              </p:cNvPr>
              <p:cNvSpPr/>
              <p:nvPr/>
            </p:nvSpPr>
            <p:spPr>
              <a:xfrm>
                <a:off x="635000" y="1466850"/>
                <a:ext cx="1850390" cy="731520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kern="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Compare output result with Delaware Water Quality Standard</a:t>
                </a:r>
              </a:p>
            </p:txBody>
          </p:sp>
          <p:sp>
            <p:nvSpPr>
              <p:cNvPr id="21" name="Flowchart: Alternate Process 20">
                <a:extLst>
                  <a:ext uri="{FF2B5EF4-FFF2-40B4-BE49-F238E27FC236}">
                    <a16:creationId xmlns:a16="http://schemas.microsoft.com/office/drawing/2014/main" id="{D909AD10-FA98-2C5C-7C41-2F84EE3E4AAC}"/>
                  </a:ext>
                </a:extLst>
              </p:cNvPr>
              <p:cNvSpPr/>
              <p:nvPr/>
            </p:nvSpPr>
            <p:spPr>
              <a:xfrm>
                <a:off x="0" y="2616200"/>
                <a:ext cx="1256665" cy="526415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kern="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Meeting Criteria/Standard</a:t>
                </a:r>
              </a:p>
            </p:txBody>
          </p:sp>
          <p:sp>
            <p:nvSpPr>
              <p:cNvPr id="22" name="Flowchart: Alternate Process 21">
                <a:extLst>
                  <a:ext uri="{FF2B5EF4-FFF2-40B4-BE49-F238E27FC236}">
                    <a16:creationId xmlns:a16="http://schemas.microsoft.com/office/drawing/2014/main" id="{06FB2A40-1311-4DE9-A92B-477103317DF7}"/>
                  </a:ext>
                </a:extLst>
              </p:cNvPr>
              <p:cNvSpPr/>
              <p:nvPr/>
            </p:nvSpPr>
            <p:spPr>
              <a:xfrm>
                <a:off x="1936750" y="2628900"/>
                <a:ext cx="1327150" cy="518795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kern="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Not Meeting Criteria/Standard</a:t>
                </a:r>
              </a:p>
            </p:txBody>
          </p:sp>
          <p:sp>
            <p:nvSpPr>
              <p:cNvPr id="23" name="Arrow: Down 22">
                <a:extLst>
                  <a:ext uri="{FF2B5EF4-FFF2-40B4-BE49-F238E27FC236}">
                    <a16:creationId xmlns:a16="http://schemas.microsoft.com/office/drawing/2014/main" id="{8B977979-D013-1488-6280-BD73189D7001}"/>
                  </a:ext>
                </a:extLst>
              </p:cNvPr>
              <p:cNvSpPr/>
              <p:nvPr/>
            </p:nvSpPr>
            <p:spPr>
              <a:xfrm>
                <a:off x="1498600" y="431800"/>
                <a:ext cx="45719" cy="18288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Arrow: Down 23">
                <a:extLst>
                  <a:ext uri="{FF2B5EF4-FFF2-40B4-BE49-F238E27FC236}">
                    <a16:creationId xmlns:a16="http://schemas.microsoft.com/office/drawing/2014/main" id="{403BBDD6-F9EF-81E7-EDC6-A20328A888F1}"/>
                  </a:ext>
                </a:extLst>
              </p:cNvPr>
              <p:cNvSpPr/>
              <p:nvPr/>
            </p:nvSpPr>
            <p:spPr>
              <a:xfrm>
                <a:off x="1498600" y="1212850"/>
                <a:ext cx="45085" cy="18288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Arrow: Down 24">
                <a:extLst>
                  <a:ext uri="{FF2B5EF4-FFF2-40B4-BE49-F238E27FC236}">
                    <a16:creationId xmlns:a16="http://schemas.microsoft.com/office/drawing/2014/main" id="{8A414AFF-0D90-7E1F-C1A5-439D60AFC2C6}"/>
                  </a:ext>
                </a:extLst>
              </p:cNvPr>
              <p:cNvSpPr/>
              <p:nvPr/>
            </p:nvSpPr>
            <p:spPr>
              <a:xfrm rot="1397865">
                <a:off x="863600" y="2247900"/>
                <a:ext cx="45719" cy="35075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" name="Arrow: Down 25">
                <a:extLst>
                  <a:ext uri="{FF2B5EF4-FFF2-40B4-BE49-F238E27FC236}">
                    <a16:creationId xmlns:a16="http://schemas.microsoft.com/office/drawing/2014/main" id="{0BB11B18-4997-4584-D7B9-ADB263EE462D}"/>
                  </a:ext>
                </a:extLst>
              </p:cNvPr>
              <p:cNvSpPr/>
              <p:nvPr/>
            </p:nvSpPr>
            <p:spPr>
              <a:xfrm rot="19849497">
                <a:off x="2152650" y="2247900"/>
                <a:ext cx="45085" cy="330835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16" name="Flowchart: Alternate Process 15">
              <a:extLst>
                <a:ext uri="{FF2B5EF4-FFF2-40B4-BE49-F238E27FC236}">
                  <a16:creationId xmlns:a16="http://schemas.microsoft.com/office/drawing/2014/main" id="{E6DE0F48-51E9-3891-BFEF-4B99BCDE33C4}"/>
                </a:ext>
              </a:extLst>
            </p:cNvPr>
            <p:cNvSpPr/>
            <p:nvPr/>
          </p:nvSpPr>
          <p:spPr>
            <a:xfrm>
              <a:off x="1943100" y="3517900"/>
              <a:ext cx="1345565" cy="372745"/>
            </a:xfrm>
            <a:prstGeom prst="flowChartAlternateProces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kern="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List that Station</a:t>
              </a: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1F7C6AAC-1605-E58C-0F89-1551B19BDE6C}"/>
                </a:ext>
              </a:extLst>
            </p:cNvPr>
            <p:cNvSpPr/>
            <p:nvPr/>
          </p:nvSpPr>
          <p:spPr>
            <a:xfrm>
              <a:off x="2565400" y="3238500"/>
              <a:ext cx="45085" cy="18288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E842749-0FCC-9020-7B31-3635A291EB91}"/>
              </a:ext>
            </a:extLst>
          </p:cNvPr>
          <p:cNvSpPr txBox="1"/>
          <p:nvPr/>
        </p:nvSpPr>
        <p:spPr>
          <a:xfrm>
            <a:off x="7364505" y="1837929"/>
            <a:ext cx="3989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linkClick r:id="rId2"/>
              </a:rPr>
              <a:t>https://dnrec.delaware.gov/watershed-stewardship/assessment/standards/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26F95BC-BB54-5157-98AC-90E650E8E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088" y="2770240"/>
            <a:ext cx="4209721" cy="252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4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35314-FF61-CD1C-D64B-637950E92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Fish, Shellfish, and Wildlife - Not Supporting the Designated Use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93ED6A-20BD-5F71-3B35-89D59A5F5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229" y="1690688"/>
            <a:ext cx="3735535" cy="501870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1781310-1097-4535-037F-809F6904A4C1}"/>
              </a:ext>
            </a:extLst>
          </p:cNvPr>
          <p:cNvSpPr/>
          <p:nvPr/>
        </p:nvSpPr>
        <p:spPr>
          <a:xfrm>
            <a:off x="1286385" y="4489704"/>
            <a:ext cx="542415" cy="5577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DB2D9-FD47-FF8E-C220-715F3DAD9440}"/>
              </a:ext>
            </a:extLst>
          </p:cNvPr>
          <p:cNvSpPr/>
          <p:nvPr/>
        </p:nvSpPr>
        <p:spPr>
          <a:xfrm>
            <a:off x="2871216" y="4114800"/>
            <a:ext cx="1170432" cy="182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E99710-3BDF-D94B-64CE-CE434D450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673" y="2417554"/>
            <a:ext cx="2022891" cy="2022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B0CA00-19EE-405A-E9D7-557786F79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656" y="2346579"/>
            <a:ext cx="2143125" cy="2143125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5FF937E2-3497-0A78-81F3-0C041243E17A}"/>
              </a:ext>
            </a:extLst>
          </p:cNvPr>
          <p:cNvSpPr/>
          <p:nvPr/>
        </p:nvSpPr>
        <p:spPr>
          <a:xfrm rot="16200000">
            <a:off x="4288696" y="2961030"/>
            <a:ext cx="1664208" cy="795528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EB9079-574A-0F77-BA71-CEB4C3859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8285372" y="2584630"/>
            <a:ext cx="847417" cy="16887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5CE080-E3C5-3D4A-9DA6-AD96588CB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2011" y="4489704"/>
            <a:ext cx="3511688" cy="230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38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15F5C-9FF7-9F65-F0A8-75F9596CF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B5EB-2438-1E84-B34B-B62B7A9D0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Fish, Shellfish, and Wildlife - Not Supporting the Designated Use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F6ADF7-8FB3-D24F-279D-D38707B9E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229" y="1690688"/>
            <a:ext cx="3735535" cy="501870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20018BA-4A32-EC41-45F7-EA91191CD5D1}"/>
              </a:ext>
            </a:extLst>
          </p:cNvPr>
          <p:cNvSpPr/>
          <p:nvPr/>
        </p:nvSpPr>
        <p:spPr>
          <a:xfrm>
            <a:off x="1447800" y="4565650"/>
            <a:ext cx="260350" cy="266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6B47AB5-A051-0509-6554-978E9054A581}"/>
              </a:ext>
            </a:extLst>
          </p:cNvPr>
          <p:cNvCxnSpPr>
            <a:cxnSpLocks/>
          </p:cNvCxnSpPr>
          <p:nvPr/>
        </p:nvCxnSpPr>
        <p:spPr>
          <a:xfrm flipV="1">
            <a:off x="1708150" y="2400300"/>
            <a:ext cx="2960879" cy="2108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FA0135-4BBC-E7C4-E6AB-06A7270461FB}"/>
              </a:ext>
            </a:extLst>
          </p:cNvPr>
          <p:cNvCxnSpPr>
            <a:cxnSpLocks/>
          </p:cNvCxnSpPr>
          <p:nvPr/>
        </p:nvCxnSpPr>
        <p:spPr>
          <a:xfrm>
            <a:off x="1708150" y="4832350"/>
            <a:ext cx="2960879" cy="996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3784E5-D94E-6921-95BA-FB0C7AFE6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029" y="2246129"/>
            <a:ext cx="4767815" cy="390782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3EC90A1-AA5B-3E14-A8DF-73C9D7B4B448}"/>
              </a:ext>
            </a:extLst>
          </p:cNvPr>
          <p:cNvSpPr/>
          <p:nvPr/>
        </p:nvSpPr>
        <p:spPr>
          <a:xfrm>
            <a:off x="8026400" y="2921000"/>
            <a:ext cx="285750" cy="32385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CFA0640-42FE-D0B3-5228-EAE3DCA0FB86}"/>
              </a:ext>
            </a:extLst>
          </p:cNvPr>
          <p:cNvSpPr/>
          <p:nvPr/>
        </p:nvSpPr>
        <p:spPr>
          <a:xfrm>
            <a:off x="5157935" y="4050817"/>
            <a:ext cx="285750" cy="32385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p">
            <a:extLst>
              <a:ext uri="{FF2B5EF4-FFF2-40B4-BE49-F238E27FC236}">
                <a16:creationId xmlns:a16="http://schemas.microsoft.com/office/drawing/2014/main" id="{FC1A2C9D-7794-E3D2-E5A3-2CD6981A8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029" y="2246129"/>
            <a:ext cx="4767815" cy="3907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BC8B3CA-C5BF-6B99-DABB-826939324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029" y="2258829"/>
            <a:ext cx="5657175" cy="390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4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4E140-8A68-74EA-6143-4034B1907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8A35-F204-C096-5EE3-0FF027537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Recreation- Not Supporting the Designated Use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200E9E-FA06-71A6-B780-35571B221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229" y="1690688"/>
            <a:ext cx="3735535" cy="501870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13829EE-1568-0FDB-7B05-3BE9B642460F}"/>
              </a:ext>
            </a:extLst>
          </p:cNvPr>
          <p:cNvSpPr/>
          <p:nvPr/>
        </p:nvSpPr>
        <p:spPr>
          <a:xfrm>
            <a:off x="656298" y="3493008"/>
            <a:ext cx="542415" cy="5577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F9D30C-00E6-270F-7B5D-D526896E5636}"/>
              </a:ext>
            </a:extLst>
          </p:cNvPr>
          <p:cNvSpPr/>
          <p:nvPr/>
        </p:nvSpPr>
        <p:spPr>
          <a:xfrm>
            <a:off x="2871149" y="3680460"/>
            <a:ext cx="1170432" cy="182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B383A-7834-8634-0A46-EAA1CAFDF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53" y="1738994"/>
            <a:ext cx="5431536" cy="46235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1BA38E-4468-1B40-9BEA-8CEE717EA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046" y="2570797"/>
            <a:ext cx="295275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0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8F1C2-01B6-2081-7F1E-CE54A813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A036D-6198-9CF1-90E7-6E9EE166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Recreation- Not Supporting the Designated Use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E337FD-859A-7495-D172-E79F4E559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229" y="1690688"/>
            <a:ext cx="3735535" cy="501870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A561194-BF62-AA1A-669B-F05418A621E0}"/>
              </a:ext>
            </a:extLst>
          </p:cNvPr>
          <p:cNvSpPr/>
          <p:nvPr/>
        </p:nvSpPr>
        <p:spPr>
          <a:xfrm>
            <a:off x="787400" y="3645408"/>
            <a:ext cx="239863" cy="2534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FED23F-3AC1-C33B-B72B-CC2F11865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483" y="2078364"/>
            <a:ext cx="5533217" cy="379829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B6B97DB-1B2E-512A-FB87-68B38620A887}"/>
              </a:ext>
            </a:extLst>
          </p:cNvPr>
          <p:cNvCxnSpPr/>
          <p:nvPr/>
        </p:nvCxnSpPr>
        <p:spPr>
          <a:xfrm flipV="1">
            <a:off x="1092200" y="2266950"/>
            <a:ext cx="3613150" cy="1384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0B7A664-8AA2-3F0D-179F-E0B665AA8895}"/>
              </a:ext>
            </a:extLst>
          </p:cNvPr>
          <p:cNvCxnSpPr/>
          <p:nvPr/>
        </p:nvCxnSpPr>
        <p:spPr>
          <a:xfrm>
            <a:off x="1085850" y="3898900"/>
            <a:ext cx="3625850" cy="1816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EB55549-0155-5F8F-98FB-2DE91FFCF33F}"/>
              </a:ext>
            </a:extLst>
          </p:cNvPr>
          <p:cNvSpPr/>
          <p:nvPr/>
        </p:nvSpPr>
        <p:spPr>
          <a:xfrm>
            <a:off x="8636000" y="4806950"/>
            <a:ext cx="285750" cy="32385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AC8BCD0-9057-7A4A-5AB9-7D92E640B522}"/>
              </a:ext>
            </a:extLst>
          </p:cNvPr>
          <p:cNvSpPr/>
          <p:nvPr/>
        </p:nvSpPr>
        <p:spPr>
          <a:xfrm>
            <a:off x="7533091" y="2425700"/>
            <a:ext cx="285750" cy="32385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26F631-FF02-C2E8-54E2-68A84D233633}"/>
              </a:ext>
            </a:extLst>
          </p:cNvPr>
          <p:cNvSpPr/>
          <p:nvPr/>
        </p:nvSpPr>
        <p:spPr>
          <a:xfrm>
            <a:off x="7675966" y="4843462"/>
            <a:ext cx="285750" cy="32385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ap">
            <a:extLst>
              <a:ext uri="{FF2B5EF4-FFF2-40B4-BE49-F238E27FC236}">
                <a16:creationId xmlns:a16="http://schemas.microsoft.com/office/drawing/2014/main" id="{A7CEF292-6A6F-1D36-98E2-8A8D81B1B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833" y="2078364"/>
            <a:ext cx="5526867" cy="38158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AF96C6-487B-1B4C-1431-B6FF3C76A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2833" y="2078364"/>
            <a:ext cx="5537388" cy="379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3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0679-6050-F803-37B0-6BADBD26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Catchments – Connecting Land Use to Receiving Water</a:t>
            </a:r>
          </a:p>
        </p:txBody>
      </p:sp>
      <p:pic>
        <p:nvPicPr>
          <p:cNvPr id="5" name="Content Placeholder 4" descr="Map&#10;&#10;AI-generated content may be incorrect.">
            <a:extLst>
              <a:ext uri="{FF2B5EF4-FFF2-40B4-BE49-F238E27FC236}">
                <a16:creationId xmlns:a16="http://schemas.microsoft.com/office/drawing/2014/main" id="{82C226B8-3937-E5C0-EC41-CCECA3C25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7810" y="1881609"/>
            <a:ext cx="4242941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0ECA1C-CDEF-B410-62C4-15CC34A251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604" r="37542" b="31400"/>
          <a:stretch>
            <a:fillRect/>
          </a:stretch>
        </p:blipFill>
        <p:spPr>
          <a:xfrm>
            <a:off x="711513" y="2211355"/>
            <a:ext cx="5384487" cy="393962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40C1DFF-9436-D797-AC45-4CF1735848C7}"/>
              </a:ext>
            </a:extLst>
          </p:cNvPr>
          <p:cNvCxnSpPr>
            <a:cxnSpLocks/>
          </p:cNvCxnSpPr>
          <p:nvPr/>
        </p:nvCxnSpPr>
        <p:spPr>
          <a:xfrm flipV="1">
            <a:off x="2472612" y="2687216"/>
            <a:ext cx="5159829" cy="158621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18BB114-57EA-D316-6B75-D6EC84463CF6}"/>
              </a:ext>
            </a:extLst>
          </p:cNvPr>
          <p:cNvCxnSpPr>
            <a:cxnSpLocks/>
          </p:cNvCxnSpPr>
          <p:nvPr/>
        </p:nvCxnSpPr>
        <p:spPr>
          <a:xfrm flipV="1">
            <a:off x="3825551" y="5312229"/>
            <a:ext cx="5330890" cy="8086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618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AC29-7AB7-E3CA-BF3D-74FE1030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Individual/Community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0A8C31-62E7-0729-FD61-B91E1C78F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1796" y="1800225"/>
            <a:ext cx="4623036" cy="40161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45A05B-3E34-1083-2C8E-4511B2F36658}"/>
              </a:ext>
            </a:extLst>
          </p:cNvPr>
          <p:cNvSpPr txBox="1"/>
          <p:nvPr/>
        </p:nvSpPr>
        <p:spPr>
          <a:xfrm>
            <a:off x="6481796" y="5885161"/>
            <a:ext cx="4623036" cy="37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Citizen Science Monitoring 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5AF4E-E731-772A-3E54-9217E3E8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00225"/>
            <a:ext cx="5194420" cy="39396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B92C1F-830D-49A2-4D38-12C9EF08EE41}"/>
              </a:ext>
            </a:extLst>
          </p:cNvPr>
          <p:cNvSpPr txBox="1"/>
          <p:nvPr/>
        </p:nvSpPr>
        <p:spPr>
          <a:xfrm>
            <a:off x="838200" y="5849460"/>
            <a:ext cx="4623036" cy="37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Voluntary BMPs at home</a:t>
            </a:r>
          </a:p>
        </p:txBody>
      </p:sp>
    </p:spTree>
    <p:extLst>
      <p:ext uri="{BB962C8B-B14F-4D97-AF65-F5344CB8AC3E}">
        <p14:creationId xmlns:p14="http://schemas.microsoft.com/office/powerpoint/2010/main" val="3933290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57CE3-6677-3CAE-F582-59CC976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D6B7F-E319-4D1B-9480-F5292BD85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Joshua Barth</a:t>
            </a:r>
          </a:p>
          <a:p>
            <a:pPr marL="0" indent="0" algn="ctr">
              <a:buNone/>
            </a:pPr>
            <a:r>
              <a:rPr lang="en-US" dirty="0"/>
              <a:t>Environmental Program Manager</a:t>
            </a:r>
          </a:p>
          <a:p>
            <a:pPr marL="0" indent="0" algn="ctr">
              <a:buNone/>
            </a:pPr>
            <a:r>
              <a:rPr lang="en-US" dirty="0"/>
              <a:t>Watershed Assessment Branch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Joshua.barth@delaware.gov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Helpful Information: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https://dnrec.delaware.gov/watershed-stewardship/assessment/water-quality-monitoring/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204FB5-C833-6F0B-B107-024367AA4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3683" y="5212583"/>
            <a:ext cx="1577591" cy="157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273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Water Quality Assessment - Protecting Designated Uses </vt:lpstr>
      <vt:lpstr>Water Quality Improvement</vt:lpstr>
      <vt:lpstr>Protect Designated Uses</vt:lpstr>
      <vt:lpstr>Non-Point Source Pollution</vt:lpstr>
      <vt:lpstr>Water Quality Assessments</vt:lpstr>
      <vt:lpstr>Water Quality Parameters Measured at GAMN Sites</vt:lpstr>
      <vt:lpstr>Where the data be saved after collection</vt:lpstr>
      <vt:lpstr>Conceptual Diagram – Data to Listing For Each Parameter</vt:lpstr>
      <vt:lpstr>Fish, Shellfish, and Wildlife - Not Supporting the Designated Use</vt:lpstr>
      <vt:lpstr>Fish, Shellfish, and Wildlife - Not Supporting the Designated Use</vt:lpstr>
      <vt:lpstr>Primary Recreation- Not Supporting the Designated Use</vt:lpstr>
      <vt:lpstr>Primary Recreation- Not Supporting the Designated Use</vt:lpstr>
      <vt:lpstr>Nested Catchments – Connecting Land Use to Receiving Water</vt:lpstr>
      <vt:lpstr>The Role of the Individual/Community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Barth, Joshua (DNREC)</dc:creator>
  <cp:lastModifiedBy>Barth, Joshua (DNREC)</cp:lastModifiedBy>
  <cp:revision>6</cp:revision>
  <dcterms:created xsi:type="dcterms:W3CDTF">2026-01-14T02:38:31Z</dcterms:created>
  <dcterms:modified xsi:type="dcterms:W3CDTF">2026-01-24T01:21:10Z</dcterms:modified>
</cp:coreProperties>
</file>