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303" r:id="rId2"/>
    <p:sldId id="262" r:id="rId3"/>
    <p:sldId id="288" r:id="rId4"/>
    <p:sldId id="290" r:id="rId5"/>
    <p:sldId id="258" r:id="rId6"/>
    <p:sldId id="287" r:id="rId7"/>
    <p:sldId id="289" r:id="rId8"/>
    <p:sldId id="291" r:id="rId9"/>
    <p:sldId id="293" r:id="rId10"/>
    <p:sldId id="298" r:id="rId11"/>
    <p:sldId id="307" r:id="rId12"/>
    <p:sldId id="295" r:id="rId13"/>
    <p:sldId id="299" r:id="rId14"/>
    <p:sldId id="294" r:id="rId15"/>
    <p:sldId id="292" r:id="rId16"/>
    <p:sldId id="259" r:id="rId17"/>
    <p:sldId id="297" r:id="rId18"/>
    <p:sldId id="300" r:id="rId19"/>
    <p:sldId id="301" r:id="rId20"/>
    <p:sldId id="302" r:id="rId21"/>
    <p:sldId id="304" r:id="rId22"/>
    <p:sldId id="305" r:id="rId23"/>
    <p:sldId id="306" r:id="rId24"/>
    <p:sldId id="279" r:id="rId25"/>
    <p:sldId id="281" r:id="rId26"/>
    <p:sldId id="308" r:id="rId27"/>
    <p:sldId id="30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00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0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8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3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05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5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0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5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1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6715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85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478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72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09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5B223-D60D-4746-80DA-75CE7014DB7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C92ECD-3515-452D-854F-9425D4BCE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77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595E4598-775E-217E-2D9A-DA8B28AE071B}"/>
              </a:ext>
            </a:extLst>
          </p:cNvPr>
          <p:cNvSpPr txBox="1">
            <a:spLocks/>
          </p:cNvSpPr>
          <p:nvPr/>
        </p:nvSpPr>
        <p:spPr>
          <a:xfrm>
            <a:off x="353683" y="5906344"/>
            <a:ext cx="7766936" cy="9398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Steve Luell</a:t>
            </a:r>
          </a:p>
          <a:p>
            <a:pPr algn="l"/>
            <a:r>
              <a:rPr lang="en-US" dirty="0"/>
              <a:t>Delaware Division of Fish and Wildlife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B651BA1-B4CF-1F73-3B8E-A02AEAF3B448}"/>
              </a:ext>
            </a:extLst>
          </p:cNvPr>
          <p:cNvSpPr txBox="1">
            <a:spLocks/>
          </p:cNvSpPr>
          <p:nvPr/>
        </p:nvSpPr>
        <p:spPr>
          <a:xfrm>
            <a:off x="1066800" y="764685"/>
            <a:ext cx="10058400" cy="16463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Non-Point Source Pollution and Water Quality</a:t>
            </a:r>
          </a:p>
        </p:txBody>
      </p:sp>
      <p:pic>
        <p:nvPicPr>
          <p:cNvPr id="6" name="Picture 2" descr="Division Logo">
            <a:extLst>
              <a:ext uri="{FF2B5EF4-FFF2-40B4-BE49-F238E27FC236}">
                <a16:creationId xmlns:a16="http://schemas.microsoft.com/office/drawing/2014/main" id="{9220D337-7C69-1180-86DF-A4754D7AD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267" y="5906344"/>
            <a:ext cx="2305050" cy="785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tree in a body of water&#10;&#10;AI-generated content may be incorrect.">
            <a:extLst>
              <a:ext uri="{FF2B5EF4-FFF2-40B4-BE49-F238E27FC236}">
                <a16:creationId xmlns:a16="http://schemas.microsoft.com/office/drawing/2014/main" id="{13245E17-9DBC-F5C4-7AAC-E66A1F7C3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336" y="1456287"/>
            <a:ext cx="6493328" cy="4869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7695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702D2-C6B7-4022-AA5D-E7A1EEC02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Watershed?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2F42E-DAEE-6A78-B576-636378697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531442" cy="3880773"/>
          </a:xfrm>
        </p:spPr>
        <p:txBody>
          <a:bodyPr/>
          <a:lstStyle/>
          <a:p>
            <a:r>
              <a:rPr lang="en-US" dirty="0"/>
              <a:t>An area of land based on topography in which all water, including sediments and pollutants, drains to a common body of water</a:t>
            </a:r>
          </a:p>
        </p:txBody>
      </p:sp>
      <p:pic>
        <p:nvPicPr>
          <p:cNvPr id="4" name="Content Placeholder 3" descr="raritan watershed.jpg">
            <a:extLst>
              <a:ext uri="{FF2B5EF4-FFF2-40B4-BE49-F238E27FC236}">
                <a16:creationId xmlns:a16="http://schemas.microsoft.com/office/drawing/2014/main" id="{96ACA885-07BD-73CE-C7BA-26E9267A05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97" y="2578320"/>
            <a:ext cx="5156670" cy="3880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400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3197-C4E0-C6B3-642A-E4372654F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Delaware Watersheds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1865-F81D-55BA-4E93-E9658BAC9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Delaware has 45 distinct watersheds</a:t>
            </a:r>
          </a:p>
          <a:p>
            <a:r>
              <a:rPr lang="en-US" dirty="0"/>
              <a:t>Divided into four larger drainage basins</a:t>
            </a:r>
          </a:p>
          <a:p>
            <a:pPr lvl="1"/>
            <a:r>
              <a:rPr lang="en-US" dirty="0"/>
              <a:t>Piedmont</a:t>
            </a:r>
          </a:p>
          <a:p>
            <a:pPr lvl="1"/>
            <a:r>
              <a:rPr lang="en-US" dirty="0"/>
              <a:t>Delaware Bay</a:t>
            </a:r>
          </a:p>
          <a:p>
            <a:pPr lvl="1"/>
            <a:r>
              <a:rPr lang="en-US" dirty="0"/>
              <a:t>Chesapeake Bay</a:t>
            </a:r>
          </a:p>
          <a:p>
            <a:pPr lvl="1"/>
            <a:r>
              <a:rPr lang="en-US" dirty="0"/>
              <a:t>Inland Bays/Atlantic Ocean</a:t>
            </a:r>
          </a:p>
        </p:txBody>
      </p:sp>
      <p:pic>
        <p:nvPicPr>
          <p:cNvPr id="1026" name="Picture 2" descr="Watershed Assessment and Management - DNREC">
            <a:extLst>
              <a:ext uri="{FF2B5EF4-FFF2-40B4-BE49-F238E27FC236}">
                <a16:creationId xmlns:a16="http://schemas.microsoft.com/office/drawing/2014/main" id="{D46951ED-A434-2F66-8F4F-633E9EEF2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466" y="1270000"/>
            <a:ext cx="3870200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52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D7D15-4227-7A48-F4BE-890C1D8E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7A65A-3A99-E5D5-6769-94C942C56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release or discharge of a substance into the environment (EPA)</a:t>
            </a:r>
          </a:p>
          <a:p>
            <a:r>
              <a:rPr lang="en-US" dirty="0"/>
              <a:t>Causes harm to the environment</a:t>
            </a:r>
          </a:p>
          <a:p>
            <a:pPr lvl="1"/>
            <a:r>
              <a:rPr lang="en-US" dirty="0"/>
              <a:t>Can even include light and heat</a:t>
            </a:r>
          </a:p>
          <a:p>
            <a:r>
              <a:rPr lang="en-US" dirty="0"/>
              <a:t>Two main categories based on their sources</a:t>
            </a:r>
          </a:p>
        </p:txBody>
      </p:sp>
      <p:pic>
        <p:nvPicPr>
          <p:cNvPr id="1026" name="Picture 2" descr="What are the Causes of Water Pollution?">
            <a:extLst>
              <a:ext uri="{FF2B5EF4-FFF2-40B4-BE49-F238E27FC236}">
                <a16:creationId xmlns:a16="http://schemas.microsoft.com/office/drawing/2014/main" id="{98036A2E-C8B0-6B80-72EA-59D6460DA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471" y="3429001"/>
            <a:ext cx="5475195" cy="3073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40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138B-924B-DB8D-E8F2-33C226CF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734749" cy="1320800"/>
          </a:xfrm>
        </p:spPr>
        <p:txBody>
          <a:bodyPr/>
          <a:lstStyle/>
          <a:p>
            <a:r>
              <a:rPr lang="en-US" dirty="0"/>
              <a:t>Point Source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F3091-4223-4A58-14E8-362B89B2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827647" cy="3880773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Pollution that comes from a known source</a:t>
            </a:r>
          </a:p>
          <a:p>
            <a:pPr lvl="1"/>
            <a:r>
              <a:rPr lang="en-US" dirty="0"/>
              <a:t>Examples: industrial plants, wastewater treatment plants, animal feedlots, underground mines, oil wells, and oil tankers</a:t>
            </a:r>
          </a:p>
          <a:p>
            <a:pPr lvl="1"/>
            <a:r>
              <a:rPr lang="en-US" dirty="0">
                <a:latin typeface="+mj-lt"/>
                <a:cs typeface="Cambria"/>
              </a:rPr>
              <a:t>Regulated by the Clean Water Act for over 50 years</a:t>
            </a:r>
          </a:p>
          <a:p>
            <a:pPr lvl="1"/>
            <a:endParaRPr lang="en-US" dirty="0"/>
          </a:p>
        </p:txBody>
      </p:sp>
      <p:pic>
        <p:nvPicPr>
          <p:cNvPr id="4" name="Picture 2" descr="http://upload.wikimedia.org/wikipedia/commons/f/fa/Discharge_pipe.jpg">
            <a:extLst>
              <a:ext uri="{FF2B5EF4-FFF2-40B4-BE49-F238E27FC236}">
                <a16:creationId xmlns:a16="http://schemas.microsoft.com/office/drawing/2014/main" id="{0A045609-BD01-DD40-FC86-7E0B18412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4225" y="3611107"/>
            <a:ext cx="4380442" cy="2911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FBD3250-FF8F-397E-65F1-12070F68B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3611106"/>
            <a:ext cx="4637615" cy="2915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999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138B-924B-DB8D-E8F2-33C226CF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734749" cy="1320800"/>
          </a:xfrm>
        </p:spPr>
        <p:txBody>
          <a:bodyPr/>
          <a:lstStyle/>
          <a:p>
            <a:r>
              <a:rPr lang="en-US" dirty="0"/>
              <a:t>Non-Point Source Pollution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F3091-4223-4A58-14E8-362B89B23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Pollution that generally results from stormwater runoff after rainfall</a:t>
            </a:r>
          </a:p>
          <a:p>
            <a:r>
              <a:rPr lang="en-US" dirty="0"/>
              <a:t>“People Pollution”</a:t>
            </a:r>
          </a:p>
          <a:p>
            <a:r>
              <a:rPr lang="en-US" dirty="0"/>
              <a:t>Leading causes of water pollution</a:t>
            </a:r>
          </a:p>
        </p:txBody>
      </p:sp>
      <p:pic>
        <p:nvPicPr>
          <p:cNvPr id="5124" name="Picture 4" descr="The Basics – Lower Fox Demonstration Farms Network">
            <a:extLst>
              <a:ext uri="{FF2B5EF4-FFF2-40B4-BE49-F238E27FC236}">
                <a16:creationId xmlns:a16="http://schemas.microsoft.com/office/drawing/2014/main" id="{B2392470-6BE0-EA5F-AA2F-7FEB3F722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163" y="2761328"/>
            <a:ext cx="5314503" cy="3880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9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B742A-566C-B3B9-FFB2-1788E60C9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Litter and Debris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03C9F-B400-26A7-0015-84C4D49C7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Solid wastes that have been incorrectly discarded</a:t>
            </a:r>
          </a:p>
          <a:p>
            <a:r>
              <a:rPr lang="en-US" dirty="0"/>
              <a:t>Can be consumed or entangle aquatic organisms</a:t>
            </a:r>
          </a:p>
        </p:txBody>
      </p:sp>
      <p:pic>
        <p:nvPicPr>
          <p:cNvPr id="2050" name="Picture 2" descr="How plastics affect sea turtles – Bee's Wrap">
            <a:extLst>
              <a:ext uri="{FF2B5EF4-FFF2-40B4-BE49-F238E27FC236}">
                <a16:creationId xmlns:a16="http://schemas.microsoft.com/office/drawing/2014/main" id="{0A5C1DF0-A0DD-B89C-5C37-15BC932EC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113313"/>
            <a:ext cx="5089420" cy="3391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Documents and Settings\jcnerr\My Documents\Wharton 1.jpeg">
            <a:extLst>
              <a:ext uri="{FF2B5EF4-FFF2-40B4-BE49-F238E27FC236}">
                <a16:creationId xmlns:a16="http://schemas.microsoft.com/office/drawing/2014/main" id="{861FAF18-5025-5AB7-2B45-98090F4A36D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4735" y="3113314"/>
            <a:ext cx="4406633" cy="3391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1A036D-A66A-37DD-4D46-4EC129CD336A}"/>
              </a:ext>
            </a:extLst>
          </p:cNvPr>
          <p:cNvSpPr txBox="1"/>
          <p:nvPr/>
        </p:nvSpPr>
        <p:spPr>
          <a:xfrm>
            <a:off x="10921422" y="6517174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Steve Luell</a:t>
            </a:r>
          </a:p>
        </p:txBody>
      </p:sp>
    </p:spTree>
    <p:extLst>
      <p:ext uri="{BB962C8B-B14F-4D97-AF65-F5344CB8AC3E}">
        <p14:creationId xmlns:p14="http://schemas.microsoft.com/office/powerpoint/2010/main" val="2582492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10E7E-88E9-93DB-FDF1-091591A4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CFFE5-D3D5-13B3-B7DE-FE2AD3E0C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vehicles leak oil onto the roads</a:t>
            </a:r>
          </a:p>
          <a:p>
            <a:r>
              <a:rPr lang="en-US" dirty="0"/>
              <a:t>Runoff carries it into local storm drains, waterbodies and wetlands</a:t>
            </a:r>
          </a:p>
        </p:txBody>
      </p:sp>
      <p:pic>
        <p:nvPicPr>
          <p:cNvPr id="4" name="Picture 2" descr="http://www.savannahenvironmental.com/oil%20sheen%20to%20storm%20sewer%20inlet%20vsf.jpg">
            <a:extLst>
              <a:ext uri="{FF2B5EF4-FFF2-40B4-BE49-F238E27FC236}">
                <a16:creationId xmlns:a16="http://schemas.microsoft.com/office/drawing/2014/main" id="{966A1AFF-D333-E800-FA32-C317757FB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6825" y="2296887"/>
            <a:ext cx="3237842" cy="4313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http://www.alaska-in-pictures.com/data/media/17/pollution-on-water_3257.jpg">
            <a:extLst>
              <a:ext uri="{FF2B5EF4-FFF2-40B4-BE49-F238E27FC236}">
                <a16:creationId xmlns:a16="http://schemas.microsoft.com/office/drawing/2014/main" id="{02685D4F-5480-943A-B094-41B86B5FE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333" y="3298840"/>
            <a:ext cx="4983237" cy="3311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790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01204-68AD-0FF1-AF01-DB20F4F3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Pesticides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C4DC4-21DC-F9F0-ABB4-5B7764A56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Enters the aquatic environment through:</a:t>
            </a:r>
          </a:p>
          <a:p>
            <a:pPr lvl="1"/>
            <a:r>
              <a:rPr lang="en-US" dirty="0"/>
              <a:t>Runoff from residential properties and crop fields</a:t>
            </a:r>
          </a:p>
          <a:p>
            <a:pPr lvl="1"/>
            <a:r>
              <a:rPr lang="en-US" dirty="0"/>
              <a:t>Drift (overspray) outside of treatment area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45737D6-245A-EA17-0479-69327E69A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399" y="3004458"/>
            <a:ext cx="5600268" cy="3520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423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D3083-3A72-A87C-9FA1-6EA26751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88D7F-A03C-A843-ADEE-3425A9FD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Pesticides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8A058-979D-BD10-864A-F6318CC35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930295" cy="3880773"/>
          </a:xfrm>
        </p:spPr>
        <p:txBody>
          <a:bodyPr/>
          <a:lstStyle/>
          <a:p>
            <a:r>
              <a:rPr lang="en-US" dirty="0"/>
              <a:t>Biomagnification </a:t>
            </a:r>
          </a:p>
          <a:p>
            <a:pPr lvl="1"/>
            <a:r>
              <a:rPr lang="en-US" dirty="0"/>
              <a:t>Toxins become concentrated in organisms as you move up the food chain</a:t>
            </a:r>
          </a:p>
          <a:p>
            <a:endParaRPr lang="en-US" dirty="0"/>
          </a:p>
        </p:txBody>
      </p:sp>
      <p:pic>
        <p:nvPicPr>
          <p:cNvPr id="3076" name="Picture 4" descr="Biomagnification - GeeksforGeeks">
            <a:extLst>
              <a:ext uri="{FF2B5EF4-FFF2-40B4-BE49-F238E27FC236}">
                <a16:creationId xmlns:a16="http://schemas.microsoft.com/office/drawing/2014/main" id="{2F259ABA-C75C-230D-7D05-8DA26FA8F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629" y="2881912"/>
            <a:ext cx="5130901" cy="366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039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72A25-9544-703C-7E0A-456E8CDB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Pesticides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7EF82-E873-B5D9-9BE5-95EBA8D3F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7802637" cy="3880773"/>
          </a:xfrm>
        </p:spPr>
        <p:txBody>
          <a:bodyPr/>
          <a:lstStyle/>
          <a:p>
            <a:r>
              <a:rPr lang="en-US" dirty="0"/>
              <a:t>Pesticides and other contaminants necessitate Fish Consumption Advisories</a:t>
            </a:r>
          </a:p>
          <a:p>
            <a:pPr lvl="1"/>
            <a:r>
              <a:rPr lang="en-US" dirty="0"/>
              <a:t>Recommendation to limit or avoid eating certain species of fish or shellfish caught from a specific body of water </a:t>
            </a:r>
          </a:p>
          <a:p>
            <a:pPr lvl="1"/>
            <a:r>
              <a:rPr lang="en-US" dirty="0"/>
              <a:t>In Delaware, recommended not to eat more than one 8-oz. meal per week of any fish species caught in fresh, estuarine and marine waters</a:t>
            </a:r>
          </a:p>
          <a:p>
            <a:endParaRPr lang="en-US" dirty="0"/>
          </a:p>
        </p:txBody>
      </p:sp>
      <p:pic>
        <p:nvPicPr>
          <p:cNvPr id="5" name="Picture 4" descr="A sign on the ground&#10;&#10;AI-generated content may be incorrect.">
            <a:extLst>
              <a:ext uri="{FF2B5EF4-FFF2-40B4-BE49-F238E27FC236}">
                <a16:creationId xmlns:a16="http://schemas.microsoft.com/office/drawing/2014/main" id="{79C69C8C-FA10-3377-72DA-B61009437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971" y="2755359"/>
            <a:ext cx="3204131" cy="3759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5694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D3D91-9FE3-4DAA-A6D3-5FD1C68AE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Loose Soil and Sediment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E74E6-8682-8D51-5ECE-A7BA273B8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158895" cy="3880773"/>
          </a:xfrm>
        </p:spPr>
        <p:txBody>
          <a:bodyPr/>
          <a:lstStyle/>
          <a:p>
            <a:r>
              <a:rPr lang="en-US" dirty="0"/>
              <a:t>Erosion </a:t>
            </a:r>
          </a:p>
          <a:p>
            <a:pPr lvl="1"/>
            <a:r>
              <a:rPr lang="en-US" dirty="0"/>
              <a:t>When soil is gradually worn away by flowing water or wind</a:t>
            </a:r>
          </a:p>
          <a:p>
            <a:pPr lvl="1"/>
            <a:r>
              <a:rPr lang="en-US" dirty="0"/>
              <a:t>Common along streambanks and shorelines that lack vegetation</a:t>
            </a:r>
          </a:p>
          <a:p>
            <a:pPr lvl="1"/>
            <a:r>
              <a:rPr lang="en-US" dirty="0"/>
              <a:t>Can also occur on construction sites and farm fields</a:t>
            </a:r>
          </a:p>
        </p:txBody>
      </p:sp>
      <p:pic>
        <p:nvPicPr>
          <p:cNvPr id="4" name="Picture 3" descr="http://upload.wikimedia.org/wikipedia/commons/9/9a/Silt_fence_EPA.jpg">
            <a:extLst>
              <a:ext uri="{FF2B5EF4-FFF2-40B4-BE49-F238E27FC236}">
                <a16:creationId xmlns:a16="http://schemas.microsoft.com/office/drawing/2014/main" id="{DFB5EB97-1620-E8AB-1659-E6F9B1360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7624" y="3091544"/>
            <a:ext cx="5107042" cy="3404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2457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46D01-6347-5A90-74D4-940CCD0E5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6E9A9-1E25-2E2C-50E2-A8C91E45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Loose Soil and Sediment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D2953-57DF-641F-AAC8-5CBC3C1BC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the leading causes of impaired waters</a:t>
            </a:r>
          </a:p>
          <a:p>
            <a:r>
              <a:rPr lang="en-US" dirty="0"/>
              <a:t>Causes turbidity</a:t>
            </a:r>
          </a:p>
          <a:p>
            <a:pPr lvl="1"/>
            <a:r>
              <a:rPr lang="en-US" dirty="0"/>
              <a:t>Reduced dissolved oxygen	</a:t>
            </a:r>
          </a:p>
          <a:p>
            <a:pPr lvl="1"/>
            <a:r>
              <a:rPr lang="en-US" dirty="0"/>
              <a:t>Blocks sunlight</a:t>
            </a:r>
          </a:p>
          <a:p>
            <a:endParaRPr lang="en-US" dirty="0"/>
          </a:p>
        </p:txBody>
      </p:sp>
      <p:pic>
        <p:nvPicPr>
          <p:cNvPr id="5" name="Picture 8" descr="File:James River Reserve Fleet source.jpg">
            <a:extLst>
              <a:ext uri="{FF2B5EF4-FFF2-40B4-BE49-F238E27FC236}">
                <a16:creationId xmlns:a16="http://schemas.microsoft.com/office/drawing/2014/main" id="{A62C0A6B-180B-406A-5420-57AB0E7B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5799" y="2906487"/>
            <a:ext cx="5638867" cy="3603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9613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9B9A7-DC01-1D8B-FE03-8BCC1DFA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91729-2FC3-BFE1-2242-B0E83F0B7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Increases nutrient levels</a:t>
            </a:r>
          </a:p>
          <a:p>
            <a:pPr lvl="1"/>
            <a:r>
              <a:rPr lang="en-US" dirty="0"/>
              <a:t>Causes algal blooms</a:t>
            </a:r>
          </a:p>
          <a:p>
            <a:r>
              <a:rPr lang="en-US" dirty="0"/>
              <a:t>Can contain bacteria and viruses</a:t>
            </a:r>
          </a:p>
          <a:p>
            <a:pPr lvl="1"/>
            <a:r>
              <a:rPr lang="en-US" dirty="0"/>
              <a:t>Leads to closures of shellfish beds and bathing beaches</a:t>
            </a:r>
          </a:p>
        </p:txBody>
      </p:sp>
      <p:pic>
        <p:nvPicPr>
          <p:cNvPr id="4" name="Picture 2" descr="https://fbcdn-sphotos-b-a.akamaihd.net/hphotos-ak-prn1/t1/29811_122121584470836_2470874_n.jpg">
            <a:extLst>
              <a:ext uri="{FF2B5EF4-FFF2-40B4-BE49-F238E27FC236}">
                <a16:creationId xmlns:a16="http://schemas.microsoft.com/office/drawing/2014/main" id="{E8ACB58C-323B-781D-E011-EE2A7FB22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7095" y="3145971"/>
            <a:ext cx="4517571" cy="3388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 descr="https://www22.corecommerce.com/%7Eharvard/uploads/image/CLEANUPDETAIL11.jpg">
            <a:extLst>
              <a:ext uri="{FF2B5EF4-FFF2-40B4-BE49-F238E27FC236}">
                <a16:creationId xmlns:a16="http://schemas.microsoft.com/office/drawing/2014/main" id="{C110D29D-DFF6-A921-85D3-4725B81DE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31916" y="533399"/>
            <a:ext cx="1682750" cy="252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70EB01-FB0C-525B-8BC0-0B7EEA4536A6}"/>
              </a:ext>
            </a:extLst>
          </p:cNvPr>
          <p:cNvSpPr txBox="1"/>
          <p:nvPr/>
        </p:nvSpPr>
        <p:spPr>
          <a:xfrm>
            <a:off x="10921422" y="6517174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Steve Luell</a:t>
            </a:r>
          </a:p>
        </p:txBody>
      </p:sp>
    </p:spTree>
    <p:extLst>
      <p:ext uri="{BB962C8B-B14F-4D97-AF65-F5344CB8AC3E}">
        <p14:creationId xmlns:p14="http://schemas.microsoft.com/office/powerpoint/2010/main" val="366886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9608-BAC5-39C2-3C76-6D666DD6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Fertilizer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4C31B-C306-2C15-91D2-5F346B820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 fertilizer from residential lawns and farm fields wash away in runoff</a:t>
            </a:r>
          </a:p>
          <a:p>
            <a:r>
              <a:rPr lang="en-US" dirty="0"/>
              <a:t>High levels of phosphorus and nitrogen can cause eutrophication</a:t>
            </a:r>
          </a:p>
          <a:p>
            <a:endParaRPr lang="en-US" dirty="0"/>
          </a:p>
        </p:txBody>
      </p:sp>
      <p:pic>
        <p:nvPicPr>
          <p:cNvPr id="4" name="Picture 2" descr="http://2.bp.blogspot.com/_2yxfYhx8mqQ/Rqieq_vsSOI/AAAAAAAAAFA/Td_t0N_eKso/s1600/eutrophication">
            <a:extLst>
              <a:ext uri="{FF2B5EF4-FFF2-40B4-BE49-F238E27FC236}">
                <a16:creationId xmlns:a16="http://schemas.microsoft.com/office/drawing/2014/main" id="{ECBC4767-B501-1EDF-FDE2-518C25B8A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3301003"/>
            <a:ext cx="4313766" cy="3233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080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3E5C-549E-925D-644B-F852C744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Eutrophication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45812-A2C2-FA28-12B7-A6F8C16A5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2160589"/>
            <a:ext cx="6396326" cy="3880773"/>
          </a:xfrm>
        </p:spPr>
        <p:txBody>
          <a:bodyPr/>
          <a:lstStyle/>
          <a:p>
            <a:r>
              <a:rPr lang="en-US" dirty="0"/>
              <a:t>Characterized by excess plant and algal growth due to increased availability of nutrients</a:t>
            </a:r>
          </a:p>
          <a:p>
            <a:r>
              <a:rPr lang="en-US" dirty="0"/>
              <a:t>Harmful algal blooms</a:t>
            </a:r>
          </a:p>
          <a:p>
            <a:pPr lvl="1"/>
            <a:r>
              <a:rPr lang="en-US" dirty="0"/>
              <a:t>Limit light from reaching the bottom</a:t>
            </a:r>
          </a:p>
          <a:p>
            <a:pPr lvl="1"/>
            <a:r>
              <a:rPr lang="en-US" dirty="0"/>
              <a:t>Reduce submerged aquatic vegetation (SAV) growth and cause die-offs</a:t>
            </a:r>
          </a:p>
          <a:p>
            <a:pPr lvl="1"/>
            <a:r>
              <a:rPr lang="en-US" dirty="0"/>
              <a:t>Microbes breaking down dead algae use up dissolved oxygen and can cause fish kills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DD1BD2-8E7F-EE5A-9315-27A08A446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572" y="2880374"/>
            <a:ext cx="4849065" cy="363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CB2354-624F-00E0-5ABB-931AF3130DC7}"/>
              </a:ext>
            </a:extLst>
          </p:cNvPr>
          <p:cNvSpPr txBox="1"/>
          <p:nvPr/>
        </p:nvSpPr>
        <p:spPr>
          <a:xfrm>
            <a:off x="10921422" y="6517174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Steve Luell</a:t>
            </a:r>
          </a:p>
        </p:txBody>
      </p:sp>
    </p:spTree>
    <p:extLst>
      <p:ext uri="{BB962C8B-B14F-4D97-AF65-F5344CB8AC3E}">
        <p14:creationId xmlns:p14="http://schemas.microsoft.com/office/powerpoint/2010/main" val="4135564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B6C1-6EEC-86E4-DC02-BAD1FB058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C6CE8-8D2E-CA3E-8B13-D82FF561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Eutrophication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3A3F9-7874-CFA1-308C-18DE7BA6A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5" y="2160589"/>
            <a:ext cx="6396326" cy="3880773"/>
          </a:xfrm>
        </p:spPr>
        <p:txBody>
          <a:bodyPr/>
          <a:lstStyle/>
          <a:p>
            <a:r>
              <a:rPr lang="en-US" dirty="0"/>
              <a:t>Characterized by excess plant and algal growth due to increased availability of nutrients</a:t>
            </a:r>
          </a:p>
          <a:p>
            <a:r>
              <a:rPr lang="en-US" dirty="0"/>
              <a:t>Filamentous algae</a:t>
            </a:r>
          </a:p>
          <a:p>
            <a:pPr lvl="1"/>
            <a:r>
              <a:rPr lang="en-US" dirty="0"/>
              <a:t>Strands form large mats</a:t>
            </a:r>
          </a:p>
          <a:p>
            <a:pPr lvl="1"/>
            <a:r>
              <a:rPr lang="en-US" dirty="0"/>
              <a:t>Trap gases and float to surface</a:t>
            </a:r>
          </a:p>
          <a:p>
            <a:pPr lvl="1"/>
            <a:r>
              <a:rPr lang="en-US" dirty="0"/>
              <a:t>Can cause fish kills as they decompose</a:t>
            </a:r>
          </a:p>
        </p:txBody>
      </p:sp>
      <p:pic>
        <p:nvPicPr>
          <p:cNvPr id="5" name="Picture 4" descr="A pond with green plants and trees&#10;&#10;AI-generated content may be incorrect.">
            <a:extLst>
              <a:ext uri="{FF2B5EF4-FFF2-40B4-BE49-F238E27FC236}">
                <a16:creationId xmlns:a16="http://schemas.microsoft.com/office/drawing/2014/main" id="{C3ED116D-416A-968C-E2B0-3CE023C6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13" y="2820160"/>
            <a:ext cx="4929352" cy="3697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E2D0B-A2F0-9DA6-620A-1F4F4263B974}"/>
              </a:ext>
            </a:extLst>
          </p:cNvPr>
          <p:cNvSpPr txBox="1"/>
          <p:nvPr/>
        </p:nvSpPr>
        <p:spPr>
          <a:xfrm>
            <a:off x="10823450" y="6517174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Steve Luell</a:t>
            </a:r>
          </a:p>
        </p:txBody>
      </p:sp>
    </p:spTree>
    <p:extLst>
      <p:ext uri="{BB962C8B-B14F-4D97-AF65-F5344CB8AC3E}">
        <p14:creationId xmlns:p14="http://schemas.microsoft.com/office/powerpoint/2010/main" val="3841123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7D6A-AE23-0146-B5FA-0CC27F885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Quality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8B384-0422-1DDF-7EE3-6363DCD4F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different ways to determine if a freshwater stream or river is polluted</a:t>
            </a:r>
          </a:p>
          <a:p>
            <a:pPr lvl="1"/>
            <a:r>
              <a:rPr lang="en-US" dirty="0"/>
              <a:t>Measure dissolved oxygen and pH using a water quality meter</a:t>
            </a:r>
          </a:p>
          <a:p>
            <a:pPr lvl="1"/>
            <a:r>
              <a:rPr lang="en-US" dirty="0"/>
              <a:t>Measure turbidity using a Secchi disk</a:t>
            </a:r>
          </a:p>
          <a:p>
            <a:pPr lvl="1"/>
            <a:r>
              <a:rPr lang="en-US" dirty="0"/>
              <a:t>Bacterial counts</a:t>
            </a:r>
          </a:p>
          <a:p>
            <a:pPr lvl="1"/>
            <a:r>
              <a:rPr lang="en-US" dirty="0"/>
              <a:t>Benthic macroinvertebrate surveys</a:t>
            </a:r>
          </a:p>
        </p:txBody>
      </p:sp>
      <p:pic>
        <p:nvPicPr>
          <p:cNvPr id="7170" name="Picture 2" descr="Multiparameter Instrument for DO, Conductivity, Salinity, pH, ORP,  Ammonium, Nitrate, Chloride, Temperature and more | ysi.com">
            <a:extLst>
              <a:ext uri="{FF2B5EF4-FFF2-40B4-BE49-F238E27FC236}">
                <a16:creationId xmlns:a16="http://schemas.microsoft.com/office/drawing/2014/main" id="{8669B4D5-8472-B755-61C8-751F41C40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191" y="3019424"/>
            <a:ext cx="3419475" cy="3419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ecchi Disk Model">
            <a:extLst>
              <a:ext uri="{FF2B5EF4-FFF2-40B4-BE49-F238E27FC236}">
                <a16:creationId xmlns:a16="http://schemas.microsoft.com/office/drawing/2014/main" id="{E6A0E861-78BC-A51C-C9F5-B5CD7D5EA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810" y="4298271"/>
            <a:ext cx="3371068" cy="214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96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5526F-F746-7AA5-FA22-003466E0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Benthic Macroinvertebrates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BD7E6-3AE7-FB3C-B9F4-01C0D3BFB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“Benthic” – bottom dweller</a:t>
            </a:r>
          </a:p>
          <a:p>
            <a:r>
              <a:rPr lang="en-US" dirty="0"/>
              <a:t>“Macro” – seen with the naked eye</a:t>
            </a:r>
          </a:p>
          <a:p>
            <a:r>
              <a:rPr lang="en-US" dirty="0"/>
              <a:t>“Invertebrates” – animals without a backbone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F5D6B7-BC23-76F9-E025-2E211357EB52}"/>
              </a:ext>
            </a:extLst>
          </p:cNvPr>
          <p:cNvSpPr txBox="1"/>
          <p:nvPr/>
        </p:nvSpPr>
        <p:spPr>
          <a:xfrm>
            <a:off x="11001296" y="6553200"/>
            <a:ext cx="6319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Steve </a:t>
            </a:r>
            <a:r>
              <a:rPr lang="en-US" sz="700" dirty="0" err="1"/>
              <a:t>Luell</a:t>
            </a:r>
            <a:endParaRPr lang="en-US" sz="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DF2D40-ADB2-D92C-0D9D-D9B79271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837" y="2672427"/>
            <a:ext cx="5174364" cy="3880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89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7D6D-79CA-662A-8978-DFD91FF3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Benthic Macroinvertebrates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A5C48-7338-56C5-DC4F-DADCE8634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Bioindicators</a:t>
            </a:r>
          </a:p>
          <a:p>
            <a:pPr lvl="1"/>
            <a:r>
              <a:rPr lang="en-US" dirty="0"/>
              <a:t>Living organisms that indicate the health of an ecosystem</a:t>
            </a:r>
          </a:p>
          <a:p>
            <a:r>
              <a:rPr lang="en-US" dirty="0"/>
              <a:t>Live in same part of stream for most of their lives</a:t>
            </a:r>
          </a:p>
          <a:p>
            <a:r>
              <a:rPr lang="en-US" dirty="0"/>
              <a:t>Some are more sensitive to pollution than others</a:t>
            </a:r>
          </a:p>
          <a:p>
            <a:r>
              <a:rPr lang="en-US" dirty="0"/>
              <a:t>Can easily be seen</a:t>
            </a:r>
          </a:p>
          <a:p>
            <a:r>
              <a:rPr lang="en-US" dirty="0"/>
              <a:t>Important part of the aquatic food web</a:t>
            </a:r>
          </a:p>
          <a:p>
            <a:endParaRPr lang="en-US" dirty="0"/>
          </a:p>
        </p:txBody>
      </p:sp>
      <p:pic>
        <p:nvPicPr>
          <p:cNvPr id="4" name="Picture 6" descr="https://scontent-a-lga.xx.fbcdn.net/hphotos-ash2/t1/25429_117513898264938_5027834_n.jpg?lvh=1">
            <a:extLst>
              <a:ext uri="{FF2B5EF4-FFF2-40B4-BE49-F238E27FC236}">
                <a16:creationId xmlns:a16="http://schemas.microsoft.com/office/drawing/2014/main" id="{ED6F2FAF-E3C3-2681-CE83-C8B0501EA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0251" y="2873829"/>
            <a:ext cx="4824550" cy="3618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360953-CD09-94AC-746A-6B4206CD7173}"/>
              </a:ext>
            </a:extLst>
          </p:cNvPr>
          <p:cNvSpPr txBox="1"/>
          <p:nvPr/>
        </p:nvSpPr>
        <p:spPr>
          <a:xfrm>
            <a:off x="11102896" y="6492242"/>
            <a:ext cx="6319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Steve </a:t>
            </a:r>
            <a:r>
              <a:rPr lang="en-US" sz="700" dirty="0" err="1"/>
              <a:t>Luell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078233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9673-48EB-2640-4730-FCCD8370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Pollution Intolerant Macroinvertebrates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158D9-28C3-72DE-0493-D567948E8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Sensitive to pollution </a:t>
            </a:r>
          </a:p>
          <a:p>
            <a:r>
              <a:rPr lang="en-US" dirty="0"/>
              <a:t>Indicate good water quality</a:t>
            </a:r>
          </a:p>
        </p:txBody>
      </p:sp>
      <p:pic>
        <p:nvPicPr>
          <p:cNvPr id="4" name="Picture 3" descr="stonefly">
            <a:extLst>
              <a:ext uri="{FF2B5EF4-FFF2-40B4-BE49-F238E27FC236}">
                <a16:creationId xmlns:a16="http://schemas.microsoft.com/office/drawing/2014/main" id="{2F946AE5-BA4E-7C25-4D2B-A20D7F648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-9405" b="-1"/>
          <a:stretch/>
        </p:blipFill>
        <p:spPr bwMode="auto">
          <a:xfrm>
            <a:off x="593840" y="3167742"/>
            <a:ext cx="1652140" cy="287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FF1A5B-165E-55FD-136D-987C4E82DFF1}"/>
              </a:ext>
            </a:extLst>
          </p:cNvPr>
          <p:cNvSpPr txBox="1"/>
          <p:nvPr/>
        </p:nvSpPr>
        <p:spPr>
          <a:xfrm>
            <a:off x="873999" y="6038421"/>
            <a:ext cx="117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28600">
                    <a:srgbClr val="7CCA62">
                      <a:satMod val="175000"/>
                      <a:alpha val="40000"/>
                    </a:srgbClr>
                  </a:glow>
                </a:effectLst>
                <a:latin typeface="Constantia"/>
              </a:rPr>
              <a:t>Stoneflies</a:t>
            </a:r>
          </a:p>
        </p:txBody>
      </p:sp>
      <p:pic>
        <p:nvPicPr>
          <p:cNvPr id="6" name="Picture 5" descr="mayfly">
            <a:extLst>
              <a:ext uri="{FF2B5EF4-FFF2-40B4-BE49-F238E27FC236}">
                <a16:creationId xmlns:a16="http://schemas.microsoft.com/office/drawing/2014/main" id="{C357A99D-8ED7-B5D5-3DA0-12758CDC5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-8556"/>
          <a:stretch/>
        </p:blipFill>
        <p:spPr bwMode="auto">
          <a:xfrm>
            <a:off x="2459150" y="3423879"/>
            <a:ext cx="1599923" cy="2614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58C795-0A43-194F-2B04-AD63C436D07B}"/>
              </a:ext>
            </a:extLst>
          </p:cNvPr>
          <p:cNvSpPr txBox="1"/>
          <p:nvPr/>
        </p:nvSpPr>
        <p:spPr>
          <a:xfrm>
            <a:off x="2743264" y="6063734"/>
            <a:ext cx="1031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28600">
                    <a:srgbClr val="7CCA62">
                      <a:satMod val="175000"/>
                      <a:alpha val="40000"/>
                    </a:srgbClr>
                  </a:glow>
                </a:effectLst>
                <a:latin typeface="Constantia"/>
              </a:rPr>
              <a:t>Mayflies</a:t>
            </a:r>
          </a:p>
        </p:txBody>
      </p:sp>
      <p:pic>
        <p:nvPicPr>
          <p:cNvPr id="8" name="Picture 7" descr="caddisfly larva">
            <a:extLst>
              <a:ext uri="{FF2B5EF4-FFF2-40B4-BE49-F238E27FC236}">
                <a16:creationId xmlns:a16="http://schemas.microsoft.com/office/drawing/2014/main" id="{E6AC47C3-1180-6D32-F3C7-DD64C48BE7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b="5368"/>
          <a:stretch/>
        </p:blipFill>
        <p:spPr bwMode="auto">
          <a:xfrm>
            <a:off x="4272243" y="3425313"/>
            <a:ext cx="2722213" cy="2614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7822A5-70F8-8105-F45D-C3E4F7A395A3}"/>
              </a:ext>
            </a:extLst>
          </p:cNvPr>
          <p:cNvSpPr txBox="1"/>
          <p:nvPr/>
        </p:nvSpPr>
        <p:spPr>
          <a:xfrm>
            <a:off x="4845729" y="6063734"/>
            <a:ext cx="129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228600">
                    <a:srgbClr val="7CCA62">
                      <a:satMod val="175000"/>
                      <a:alpha val="40000"/>
                    </a:srgbClr>
                  </a:glow>
                </a:effectLst>
                <a:latin typeface="Constantia"/>
              </a:rPr>
              <a:t>Caddisflies</a:t>
            </a:r>
          </a:p>
        </p:txBody>
      </p:sp>
      <p:pic>
        <p:nvPicPr>
          <p:cNvPr id="10" name="Picture 9" descr="hellgramite">
            <a:extLst>
              <a:ext uri="{FF2B5EF4-FFF2-40B4-BE49-F238E27FC236}">
                <a16:creationId xmlns:a16="http://schemas.microsoft.com/office/drawing/2014/main" id="{DE9B08D6-15FA-B6DB-F0CE-72E6FFE66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-11595" b="-13425"/>
          <a:stretch/>
        </p:blipFill>
        <p:spPr bwMode="auto">
          <a:xfrm>
            <a:off x="6994379" y="3426819"/>
            <a:ext cx="1797994" cy="2966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8B44BF-6FCC-FB7C-1756-8ADEBA3BF971}"/>
              </a:ext>
            </a:extLst>
          </p:cNvPr>
          <p:cNvSpPr txBox="1"/>
          <p:nvPr/>
        </p:nvSpPr>
        <p:spPr>
          <a:xfrm>
            <a:off x="7207625" y="6063734"/>
            <a:ext cx="1752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28600">
                    <a:srgbClr val="7CCA62">
                      <a:satMod val="175000"/>
                      <a:alpha val="40000"/>
                    </a:srgbClr>
                  </a:glow>
                </a:effectLst>
                <a:latin typeface="Constantia"/>
              </a:rPr>
              <a:t>Hellgrammites</a:t>
            </a:r>
          </a:p>
          <a:p>
            <a:endParaRPr lang="en-US" dirty="0">
              <a:solidFill>
                <a:prstClr val="black"/>
              </a:solidFill>
              <a:effectLst>
                <a:glow rad="228600">
                  <a:srgbClr val="7CCA62">
                    <a:satMod val="175000"/>
                    <a:alpha val="40000"/>
                  </a:srgbClr>
                </a:glow>
              </a:effectLst>
              <a:latin typeface="Constantia"/>
            </a:endParaRPr>
          </a:p>
        </p:txBody>
      </p:sp>
      <p:pic>
        <p:nvPicPr>
          <p:cNvPr id="12" name="Picture 11" descr="pouchpondsnails">
            <a:extLst>
              <a:ext uri="{FF2B5EF4-FFF2-40B4-BE49-F238E27FC236}">
                <a16:creationId xmlns:a16="http://schemas.microsoft.com/office/drawing/2014/main" id="{0058EF9D-4C58-56D6-A30A-0D7EA5B91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5541" y="3426820"/>
            <a:ext cx="3024233" cy="2614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154B97-3ECA-5630-9E4C-EB105A7F72EF}"/>
              </a:ext>
            </a:extLst>
          </p:cNvPr>
          <p:cNvSpPr txBox="1"/>
          <p:nvPr/>
        </p:nvSpPr>
        <p:spPr>
          <a:xfrm>
            <a:off x="9751389" y="6064125"/>
            <a:ext cx="1566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glow rad="228600">
                    <a:srgbClr val="7CCA62">
                      <a:satMod val="175000"/>
                      <a:alpha val="40000"/>
                    </a:srgbClr>
                  </a:glow>
                </a:effectLst>
                <a:latin typeface="Constantia"/>
              </a:rPr>
              <a:t>Gilled Snails</a:t>
            </a:r>
          </a:p>
        </p:txBody>
      </p:sp>
    </p:spTree>
    <p:extLst>
      <p:ext uri="{BB962C8B-B14F-4D97-AF65-F5344CB8AC3E}">
        <p14:creationId xmlns:p14="http://schemas.microsoft.com/office/powerpoint/2010/main" val="2933382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123E6-9CBD-3304-A5EE-A7777D55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 Sensitive to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F2D35-3990-7CC5-67F3-41270EF10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Somewhat sensitive to water pollution</a:t>
            </a:r>
          </a:p>
          <a:p>
            <a:r>
              <a:rPr lang="en-US" dirty="0"/>
              <a:t>Indicate fair water quality</a:t>
            </a:r>
          </a:p>
        </p:txBody>
      </p:sp>
      <p:pic>
        <p:nvPicPr>
          <p:cNvPr id="4" name="Picture 3" descr="crayfish">
            <a:extLst>
              <a:ext uri="{FF2B5EF4-FFF2-40B4-BE49-F238E27FC236}">
                <a16:creationId xmlns:a16="http://schemas.microsoft.com/office/drawing/2014/main" id="{A7B44835-1545-C8E2-BA87-7F216D573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b="-10791"/>
          <a:stretch/>
        </p:blipFill>
        <p:spPr bwMode="auto">
          <a:xfrm>
            <a:off x="4950022" y="3260439"/>
            <a:ext cx="2291955" cy="3205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dragonfly">
            <a:extLst>
              <a:ext uri="{FF2B5EF4-FFF2-40B4-BE49-F238E27FC236}">
                <a16:creationId xmlns:a16="http://schemas.microsoft.com/office/drawing/2014/main" id="{3F8866FD-F8DF-02EB-BE60-530945A58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-5932" t="-4248" r="-12180" b="-15023"/>
          <a:stretch/>
        </p:blipFill>
        <p:spPr bwMode="auto">
          <a:xfrm>
            <a:off x="445113" y="3235096"/>
            <a:ext cx="2199753" cy="3385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amselfly nymph">
            <a:extLst>
              <a:ext uri="{FF2B5EF4-FFF2-40B4-BE49-F238E27FC236}">
                <a16:creationId xmlns:a16="http://schemas.microsoft.com/office/drawing/2014/main" id="{F8E774AF-B56E-E290-9AD1-C5A3A73FF5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-10674" t="-1" r="-10674" b="-10706"/>
          <a:stretch/>
        </p:blipFill>
        <p:spPr bwMode="auto">
          <a:xfrm>
            <a:off x="2776825" y="3389387"/>
            <a:ext cx="1749461" cy="3076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ud">
            <a:extLst>
              <a:ext uri="{FF2B5EF4-FFF2-40B4-BE49-F238E27FC236}">
                <a16:creationId xmlns:a16="http://schemas.microsoft.com/office/drawing/2014/main" id="{244E27ED-4CF9-8396-8896-C7DDEDD00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-8235" r="-4815" b="-12375"/>
          <a:stretch/>
        </p:blipFill>
        <p:spPr bwMode="auto">
          <a:xfrm>
            <a:off x="7810523" y="3970805"/>
            <a:ext cx="3704143" cy="249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cranefly">
            <a:extLst>
              <a:ext uri="{FF2B5EF4-FFF2-40B4-BE49-F238E27FC236}">
                <a16:creationId xmlns:a16="http://schemas.microsoft.com/office/drawing/2014/main" id="{0256F904-D9C2-ECE2-D872-D8AD53A36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t="1" b="-33914"/>
          <a:stretch/>
        </p:blipFill>
        <p:spPr bwMode="auto">
          <a:xfrm>
            <a:off x="7837537" y="2771646"/>
            <a:ext cx="3441476" cy="97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0A73AA-B2E4-0A30-6CD4-F62076AF906D}"/>
              </a:ext>
            </a:extLst>
          </p:cNvPr>
          <p:cNvSpPr txBox="1"/>
          <p:nvPr/>
        </p:nvSpPr>
        <p:spPr>
          <a:xfrm>
            <a:off x="789311" y="6211080"/>
            <a:ext cx="134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C000">
                      <a:alpha val="40000"/>
                    </a:srgbClr>
                  </a:glow>
                </a:effectLst>
                <a:latin typeface="Constantia"/>
              </a:rPr>
              <a:t>Dragonflies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0ACF72-04CC-D109-7788-4BC3FCC82936}"/>
              </a:ext>
            </a:extLst>
          </p:cNvPr>
          <p:cNvSpPr txBox="1"/>
          <p:nvPr/>
        </p:nvSpPr>
        <p:spPr>
          <a:xfrm>
            <a:off x="2992041" y="6211080"/>
            <a:ext cx="135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C000">
                      <a:alpha val="40000"/>
                    </a:srgbClr>
                  </a:glow>
                </a:effectLst>
                <a:latin typeface="Constantia"/>
              </a:rPr>
              <a:t>Damselflies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C4198B-8C48-9908-9252-4E4B45FDC326}"/>
              </a:ext>
            </a:extLst>
          </p:cNvPr>
          <p:cNvSpPr txBox="1"/>
          <p:nvPr/>
        </p:nvSpPr>
        <p:spPr>
          <a:xfrm>
            <a:off x="5475866" y="6211080"/>
            <a:ext cx="100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C000">
                      <a:alpha val="40000"/>
                    </a:srgbClr>
                  </a:glow>
                </a:effectLst>
                <a:latin typeface="Constantia"/>
              </a:rPr>
              <a:t>Crayfish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4F1AEE-4A50-5B67-649B-2163EFB5B17F}"/>
              </a:ext>
            </a:extLst>
          </p:cNvPr>
          <p:cNvSpPr txBox="1"/>
          <p:nvPr/>
        </p:nvSpPr>
        <p:spPr>
          <a:xfrm>
            <a:off x="9274002" y="6224339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C000">
                      <a:alpha val="40000"/>
                    </a:srgbClr>
                  </a:glow>
                </a:effectLst>
                <a:latin typeface="Constantia"/>
              </a:rPr>
              <a:t>Scuds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1AFAF2-461C-10F5-B2F3-CE9AEB34364D}"/>
              </a:ext>
            </a:extLst>
          </p:cNvPr>
          <p:cNvSpPr txBox="1"/>
          <p:nvPr/>
        </p:nvSpPr>
        <p:spPr>
          <a:xfrm>
            <a:off x="9093183" y="3509985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C000">
                      <a:alpha val="40000"/>
                    </a:srgbClr>
                  </a:glow>
                </a:effectLst>
                <a:latin typeface="Constantia"/>
              </a:rPr>
              <a:t>Crane Flies</a:t>
            </a:r>
          </a:p>
        </p:txBody>
      </p:sp>
    </p:spTree>
    <p:extLst>
      <p:ext uri="{BB962C8B-B14F-4D97-AF65-F5344CB8AC3E}">
        <p14:creationId xmlns:p14="http://schemas.microsoft.com/office/powerpoint/2010/main" val="2199961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4032-3907-6DE3-E6CB-B3B9D0081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Pollution Tolerant Macroinvertebrates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F28F0-E9F6-0831-B66C-98AA3D088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Tolerant to pollution</a:t>
            </a:r>
          </a:p>
          <a:p>
            <a:r>
              <a:rPr lang="en-US" dirty="0"/>
              <a:t>Indicate poor water quality</a:t>
            </a:r>
          </a:p>
        </p:txBody>
      </p:sp>
      <p:pic>
        <p:nvPicPr>
          <p:cNvPr id="4" name="Picture 3" descr="blackfly">
            <a:extLst>
              <a:ext uri="{FF2B5EF4-FFF2-40B4-BE49-F238E27FC236}">
                <a16:creationId xmlns:a16="http://schemas.microsoft.com/office/drawing/2014/main" id="{BB54DF7F-FC72-DE9C-E2F3-FAF0DE648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703" y="3862848"/>
            <a:ext cx="2223434" cy="2354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05BAA2-792E-93D2-575C-923D1CE5248E}"/>
              </a:ext>
            </a:extLst>
          </p:cNvPr>
          <p:cNvSpPr txBox="1"/>
          <p:nvPr/>
        </p:nvSpPr>
        <p:spPr>
          <a:xfrm>
            <a:off x="935372" y="6208733"/>
            <a:ext cx="124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Constantia"/>
              </a:rPr>
              <a:t>Black Flies</a:t>
            </a:r>
          </a:p>
        </p:txBody>
      </p:sp>
      <p:pic>
        <p:nvPicPr>
          <p:cNvPr id="6" name="Picture 5" descr="midgefly">
            <a:extLst>
              <a:ext uri="{FF2B5EF4-FFF2-40B4-BE49-F238E27FC236}">
                <a16:creationId xmlns:a16="http://schemas.microsoft.com/office/drawing/2014/main" id="{BB98751A-74E7-CC6C-0C83-3A50CB772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6104" y="3762044"/>
            <a:ext cx="2001838" cy="2479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FE32E0-831B-ACFA-94FB-A177E27008EB}"/>
              </a:ext>
            </a:extLst>
          </p:cNvPr>
          <p:cNvSpPr txBox="1"/>
          <p:nvPr/>
        </p:nvSpPr>
        <p:spPr>
          <a:xfrm>
            <a:off x="3740918" y="6248400"/>
            <a:ext cx="905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Constantia"/>
              </a:rPr>
              <a:t>Midges</a:t>
            </a:r>
          </a:p>
        </p:txBody>
      </p:sp>
      <p:pic>
        <p:nvPicPr>
          <p:cNvPr id="8" name="Picture 7" descr="aquaticworms">
            <a:extLst>
              <a:ext uri="{FF2B5EF4-FFF2-40B4-BE49-F238E27FC236}">
                <a16:creationId xmlns:a16="http://schemas.microsoft.com/office/drawing/2014/main" id="{94C6A43C-D3B8-2DC3-7ADA-83D8F6BCA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3583" y="2582640"/>
            <a:ext cx="2223434" cy="3635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0A1CF5-BBC0-CE23-AFE4-E6B1BE41D4CB}"/>
              </a:ext>
            </a:extLst>
          </p:cNvPr>
          <p:cNvSpPr txBox="1"/>
          <p:nvPr/>
        </p:nvSpPr>
        <p:spPr>
          <a:xfrm>
            <a:off x="5869309" y="6217681"/>
            <a:ext cx="1736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Constantia"/>
              </a:rPr>
              <a:t>Aquatic Worms</a:t>
            </a:r>
          </a:p>
        </p:txBody>
      </p:sp>
      <p:pic>
        <p:nvPicPr>
          <p:cNvPr id="10" name="Picture 9" descr="leech">
            <a:extLst>
              <a:ext uri="{FF2B5EF4-FFF2-40B4-BE49-F238E27FC236}">
                <a16:creationId xmlns:a16="http://schemas.microsoft.com/office/drawing/2014/main" id="{83ED8D20-591A-CDE5-0194-7F0B200E7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203" y="3955719"/>
            <a:ext cx="2938463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3369E5-D1D9-0196-E96F-59BCE73366CE}"/>
              </a:ext>
            </a:extLst>
          </p:cNvPr>
          <p:cNvSpPr txBox="1"/>
          <p:nvPr/>
        </p:nvSpPr>
        <p:spPr>
          <a:xfrm>
            <a:off x="9694098" y="6217681"/>
            <a:ext cx="97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Constantia"/>
              </a:rPr>
              <a:t>Leeches</a:t>
            </a:r>
          </a:p>
        </p:txBody>
      </p:sp>
      <p:pic>
        <p:nvPicPr>
          <p:cNvPr id="12" name="Picture 11" descr="gilled snail">
            <a:extLst>
              <a:ext uri="{FF2B5EF4-FFF2-40B4-BE49-F238E27FC236}">
                <a16:creationId xmlns:a16="http://schemas.microsoft.com/office/drawing/2014/main" id="{60BDE935-5E83-F143-5F68-BC66E16EA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t="-16789" b="-1"/>
          <a:stretch/>
        </p:blipFill>
        <p:spPr bwMode="auto">
          <a:xfrm>
            <a:off x="9071299" y="921803"/>
            <a:ext cx="2443367" cy="252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FBA3C7-736D-5B4D-5B76-EE4269B70440}"/>
              </a:ext>
            </a:extLst>
          </p:cNvPr>
          <p:cNvSpPr txBox="1"/>
          <p:nvPr/>
        </p:nvSpPr>
        <p:spPr>
          <a:xfrm>
            <a:off x="9439132" y="3445103"/>
            <a:ext cx="157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Constantia"/>
              </a:rPr>
              <a:t>Lunged Snails</a:t>
            </a:r>
          </a:p>
        </p:txBody>
      </p:sp>
    </p:spTree>
    <p:extLst>
      <p:ext uri="{BB962C8B-B14F-4D97-AF65-F5344CB8AC3E}">
        <p14:creationId xmlns:p14="http://schemas.microsoft.com/office/powerpoint/2010/main" val="11657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79E7-4990-5409-92A8-AE0B3C1E9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Pollution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FB69-2369-9738-E4B8-17F65DE32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Education and Outreach</a:t>
            </a:r>
          </a:p>
          <a:p>
            <a:pPr lvl="1"/>
            <a:r>
              <a:rPr lang="en-US" dirty="0"/>
              <a:t>Spread awareness of the issues</a:t>
            </a:r>
          </a:p>
          <a:p>
            <a:r>
              <a:rPr lang="en-US" dirty="0"/>
              <a:t>Public Involvement</a:t>
            </a:r>
          </a:p>
          <a:p>
            <a:pPr lvl="1"/>
            <a:r>
              <a:rPr lang="en-US" dirty="0"/>
              <a:t>Organize cleanups and train volunteers in stream monitoring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 descr="A picture containing outdoor&#10;&#10;AI-generated content may be incorrect.">
            <a:extLst>
              <a:ext uri="{FF2B5EF4-FFF2-40B4-BE49-F238E27FC236}">
                <a16:creationId xmlns:a16="http://schemas.microsoft.com/office/drawing/2014/main" id="{E77D2019-51EB-1FC8-AAAF-CD972C92C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419" y="2160589"/>
            <a:ext cx="4128248" cy="4301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3242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9222E-5ED6-6CAB-F60B-0BFC5D34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Pollution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176AE-330C-AFD7-5DF8-15B13FAD4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083684" cy="3880773"/>
          </a:xfrm>
        </p:spPr>
        <p:txBody>
          <a:bodyPr/>
          <a:lstStyle/>
          <a:p>
            <a:r>
              <a:rPr lang="en-US" dirty="0"/>
              <a:t>Establish soil conservation measures</a:t>
            </a:r>
          </a:p>
          <a:p>
            <a:r>
              <a:rPr lang="en-US" dirty="0"/>
              <a:t>Avoid applying fertilizer 24 hours before rain</a:t>
            </a:r>
          </a:p>
          <a:p>
            <a:r>
              <a:rPr lang="en-US" dirty="0"/>
              <a:t>Match fertilizer application with plant nutrient needs</a:t>
            </a:r>
          </a:p>
          <a:p>
            <a:r>
              <a:rPr lang="en-US" dirty="0"/>
              <a:t>Reduce use and runoff of plant nutrients and pesticides</a:t>
            </a:r>
          </a:p>
          <a:p>
            <a:r>
              <a:rPr lang="en-US" dirty="0"/>
              <a:t>Follow pesticide labels for correct application</a:t>
            </a:r>
          </a:p>
          <a:p>
            <a:r>
              <a:rPr lang="en-US" dirty="0"/>
              <a:t>Plant buffer zones of vegetation</a:t>
            </a:r>
          </a:p>
          <a:p>
            <a:r>
              <a:rPr lang="en-US" dirty="0"/>
              <a:t>Establish regulations to improve water quality</a:t>
            </a:r>
          </a:p>
          <a:p>
            <a:endParaRPr lang="en-US" dirty="0"/>
          </a:p>
        </p:txBody>
      </p:sp>
      <p:pic>
        <p:nvPicPr>
          <p:cNvPr id="5" name="Picture 4" descr="Aerial view of a green field&#10;&#10;Description automatically generated">
            <a:extLst>
              <a:ext uri="{FF2B5EF4-FFF2-40B4-BE49-F238E27FC236}">
                <a16:creationId xmlns:a16="http://schemas.microsoft.com/office/drawing/2014/main" id="{98D6FAE1-B813-4C95-4B27-C673C566A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43" y="1136229"/>
            <a:ext cx="3851123" cy="5391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0138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83598-D007-2887-78A2-C24091E1B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Water Act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4E3E4-5A82-61EA-78A0-EDD7D698C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7911495" cy="3880773"/>
          </a:xfrm>
        </p:spPr>
        <p:txBody>
          <a:bodyPr/>
          <a:lstStyle/>
          <a:p>
            <a:r>
              <a:rPr lang="en-US" dirty="0"/>
              <a:t>Established in 1972 and amended in 1977 and 1987</a:t>
            </a:r>
          </a:p>
          <a:p>
            <a:r>
              <a:rPr lang="en-US" dirty="0"/>
              <a:t>Primary federal law for governing water pollution</a:t>
            </a:r>
          </a:p>
          <a:p>
            <a:r>
              <a:rPr lang="en-US" dirty="0"/>
              <a:t>Regulates discharges of pollutants into U.S. waters</a:t>
            </a:r>
          </a:p>
          <a:p>
            <a:pPr lvl="1"/>
            <a:r>
              <a:rPr lang="en-US" dirty="0"/>
              <a:t>“Navigable waters”</a:t>
            </a:r>
          </a:p>
          <a:p>
            <a:r>
              <a:rPr lang="en-US" dirty="0"/>
              <a:t>Defines point source and non-point source pollution</a:t>
            </a:r>
          </a:p>
          <a:p>
            <a:r>
              <a:rPr lang="en-US" dirty="0"/>
              <a:t>Controls pollution by means such as wastewater standards</a:t>
            </a:r>
          </a:p>
          <a:p>
            <a:r>
              <a:rPr lang="en-US" dirty="0"/>
              <a:t>Requires states to establish total maximum daily loads (TMDLs)</a:t>
            </a:r>
          </a:p>
          <a:p>
            <a:pPr lvl="1"/>
            <a:r>
              <a:rPr lang="en-US" dirty="0"/>
              <a:t>Maximum amount of a pollutant a waterbody can receive while still meeting water quality standards</a:t>
            </a:r>
          </a:p>
          <a:p>
            <a:endParaRPr lang="en-US" dirty="0"/>
          </a:p>
        </p:txBody>
      </p:sp>
      <p:pic>
        <p:nvPicPr>
          <p:cNvPr id="4" name="Picture 3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96E52C19-02A5-E74A-8231-88BC37E01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239" y="3888509"/>
            <a:ext cx="2680427" cy="2626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1465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A64D5-1C7D-0A14-85BB-3456880DD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46D417-3A32-F1A8-23A4-4D0D48084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53" y="1589048"/>
            <a:ext cx="6836583" cy="5127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4586345"/>
      </p:ext>
    </p:extLst>
  </p:cSld>
  <p:clrMapOvr>
    <a:masterClrMapping/>
  </p:clrMapOvr>
</p:sld>
</file>

<file path=ppt/theme/theme1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2310</TotalTime>
  <Words>780</Words>
  <Application>Microsoft Office PowerPoint</Application>
  <PresentationFormat>Widescreen</PresentationFormat>
  <Paragraphs>143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Constantia</vt:lpstr>
      <vt:lpstr>Trebuchet MS</vt:lpstr>
      <vt:lpstr>Wingdings 3</vt:lpstr>
      <vt:lpstr>1_Facet</vt:lpstr>
      <vt:lpstr>PowerPoint Presentation</vt:lpstr>
      <vt:lpstr>What is a Watershed?</vt:lpstr>
      <vt:lpstr>Delaware Watersheds</vt:lpstr>
      <vt:lpstr>Pollution</vt:lpstr>
      <vt:lpstr>Point Source Pollution</vt:lpstr>
      <vt:lpstr>Non-Point Source Pollution </vt:lpstr>
      <vt:lpstr>Litter and Debris</vt:lpstr>
      <vt:lpstr>Oil</vt:lpstr>
      <vt:lpstr>Pesticides</vt:lpstr>
      <vt:lpstr>Pesticides</vt:lpstr>
      <vt:lpstr>Pesticides</vt:lpstr>
      <vt:lpstr>Loose Soil and Sediment</vt:lpstr>
      <vt:lpstr>Loose Soil and Sediment</vt:lpstr>
      <vt:lpstr>Animal Waste</vt:lpstr>
      <vt:lpstr>Fertilizer</vt:lpstr>
      <vt:lpstr>Eutrophication</vt:lpstr>
      <vt:lpstr>Eutrophication</vt:lpstr>
      <vt:lpstr>Water Quality Monitoring</vt:lpstr>
      <vt:lpstr>Benthic Macroinvertebrates</vt:lpstr>
      <vt:lpstr>Benthic Macroinvertebrates</vt:lpstr>
      <vt:lpstr>Pollution Intolerant Macroinvertebrates</vt:lpstr>
      <vt:lpstr>Less Sensitive to Pollution</vt:lpstr>
      <vt:lpstr>Pollution Tolerant Macroinvertebrates</vt:lpstr>
      <vt:lpstr>Water Pollution Solutions</vt:lpstr>
      <vt:lpstr>Water Pollution Solutions</vt:lpstr>
      <vt:lpstr>Clean Water Act 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Luell, Steven (DNREC)</dc:creator>
  <cp:lastModifiedBy>Luell, Steven (DNREC)</cp:lastModifiedBy>
  <cp:revision>7</cp:revision>
  <dcterms:created xsi:type="dcterms:W3CDTF">2026-02-03T13:40:53Z</dcterms:created>
  <dcterms:modified xsi:type="dcterms:W3CDTF">2026-02-06T22:05:51Z</dcterms:modified>
</cp:coreProperties>
</file>