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31"/>
  </p:notesMasterIdLst>
  <p:sldIdLst>
    <p:sldId id="256" r:id="rId2"/>
    <p:sldId id="257" r:id="rId3"/>
    <p:sldId id="258" r:id="rId4"/>
    <p:sldId id="276" r:id="rId5"/>
    <p:sldId id="259" r:id="rId6"/>
    <p:sldId id="260" r:id="rId7"/>
    <p:sldId id="262" r:id="rId8"/>
    <p:sldId id="263" r:id="rId9"/>
    <p:sldId id="270" r:id="rId10"/>
    <p:sldId id="271" r:id="rId11"/>
    <p:sldId id="264" r:id="rId12"/>
    <p:sldId id="279" r:id="rId13"/>
    <p:sldId id="267" r:id="rId14"/>
    <p:sldId id="281" r:id="rId15"/>
    <p:sldId id="266" r:id="rId16"/>
    <p:sldId id="283" r:id="rId17"/>
    <p:sldId id="282" r:id="rId18"/>
    <p:sldId id="277" r:id="rId19"/>
    <p:sldId id="278" r:id="rId20"/>
    <p:sldId id="289" r:id="rId21"/>
    <p:sldId id="268" r:id="rId22"/>
    <p:sldId id="269" r:id="rId23"/>
    <p:sldId id="284" r:id="rId24"/>
    <p:sldId id="285" r:id="rId25"/>
    <p:sldId id="286" r:id="rId26"/>
    <p:sldId id="287" r:id="rId27"/>
    <p:sldId id="272" r:id="rId28"/>
    <p:sldId id="273" r:id="rId29"/>
    <p:sldId id="27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C000"/>
    <a:srgbClr val="3EC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77245" autoAdjust="0"/>
  </p:normalViewPr>
  <p:slideViewPr>
    <p:cSldViewPr snapToGrid="0">
      <p:cViewPr varScale="1">
        <p:scale>
          <a:sx n="85" d="100"/>
          <a:sy n="85" d="100"/>
        </p:scale>
        <p:origin x="13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0DA77-7724-4C18-A0BD-9C52A2C8F55C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B92B-050A-41A6-A77F-EAA78055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17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 does not always have to be present, wetter spring/winter, dry summer 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 does not always have to be present, wetter spring/winter, dry summer 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23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Salt/brackish marshes. Tall/ short </a:t>
            </a:r>
            <a:r>
              <a:rPr lang="en-US" dirty="0" err="1"/>
              <a:t>alterniflora</a:t>
            </a:r>
            <a:r>
              <a:rPr lang="en-US" dirty="0"/>
              <a:t>, Delaware has the northern most stand of natural bald cypress trees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8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</a:t>
            </a:r>
            <a:r>
              <a:rPr lang="en-US" baseline="0" dirty="0"/>
              <a:t> </a:t>
            </a:r>
            <a:r>
              <a:rPr lang="en-US" baseline="0" dirty="0" err="1"/>
              <a:t>phrag</a:t>
            </a:r>
            <a:r>
              <a:rPr lang="en-US" baseline="0" dirty="0"/>
              <a:t> bad?/ stilt grass looks like small bamboo, forms thick carpets in freshwater areas/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00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general to specific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43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Marine – open ocean &amp; high-energy coastline, greater than 30ppt / Lacustrine – depressions or lakes / palustrine</a:t>
            </a:r>
            <a:r>
              <a:rPr lang="en-US" baseline="0" dirty="0"/>
              <a:t> – wetlands dominated by trees, shrubs, emergent, salinity is below .5ppt / riverine – has a channel and less than .5ppt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30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LLWW, look up the differences between </a:t>
            </a:r>
            <a:r>
              <a:rPr lang="en-US" dirty="0" err="1"/>
              <a:t>cowardin</a:t>
            </a:r>
            <a:r>
              <a:rPr lang="en-US" dirty="0"/>
              <a:t> and LLWW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7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1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</a:t>
            </a:r>
            <a:r>
              <a:rPr lang="en-US" baseline="0" dirty="0"/>
              <a:t> has dropped 5% since 2007 due to multiple reasons, technology, development, ag, sea level rise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6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Approx</a:t>
            </a:r>
            <a:r>
              <a:rPr lang="en-US" baseline="0" dirty="0"/>
              <a:t> 130 feet or almost 3 school bus lengths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42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0" dirty="0"/>
              <a:t> little less than 4 football fields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13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84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Regulated at the county, state and Federal levels, each</a:t>
            </a:r>
            <a:r>
              <a:rPr lang="en-US" baseline="0" dirty="0"/>
              <a:t> county has different buffer regulations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11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Clean Water Act is the main one that </a:t>
            </a:r>
            <a:r>
              <a:rPr lang="en-US"/>
              <a:t>gives authority to </a:t>
            </a:r>
            <a:r>
              <a:rPr lang="en-US" dirty="0"/>
              <a:t>both State and Federal</a:t>
            </a:r>
            <a:r>
              <a:rPr lang="en-US" baseline="0" dirty="0"/>
              <a:t> levels to regulate wetlands.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6B92B-050A-41A6-A77F-EAA7805575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8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02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1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6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0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9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4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8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7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3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50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4352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88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2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2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06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18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86B5106-0EA7-4BE9-8675-2E4ECF06256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20ABD53-41A1-4491-B017-F73366FCA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68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youtube.com/watch?v=NKwM7eV3IX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b-RMfviqGhM&amp;index=7&amp;list=PLA8FF6A641903FF49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5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5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95199" cy="69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3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Wetland Hydrology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0179" y="1948349"/>
            <a:ext cx="5060497" cy="405875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Water at or above the surface for &gt;2 weeks</a:t>
            </a:r>
          </a:p>
          <a:p>
            <a:pPr>
              <a:spcAft>
                <a:spcPts val="1200"/>
              </a:spcAft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Wetlands are usually wetter in the winter/spring, and dryer in the summer/ fall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01" y="1696539"/>
            <a:ext cx="4646097" cy="467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51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Wetland Hydrology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0179" y="1948349"/>
            <a:ext cx="5060497" cy="4058750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Evidence of water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920" y="3549669"/>
            <a:ext cx="3765740" cy="284376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60" y="3028678"/>
            <a:ext cx="3146464" cy="3606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589" y="1580050"/>
            <a:ext cx="3852493" cy="25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64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Hydric Soils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0179" y="1707049"/>
            <a:ext cx="5060497" cy="4058750"/>
          </a:xfrm>
        </p:spPr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"formed under conditions of saturation, flooding, or ponding long enough during the growing season to develop anaerobic conditions in the upper part"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(Federal Register: July 13, 1994)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88" y="1857640"/>
            <a:ext cx="5001948" cy="4047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88" y="1857640"/>
            <a:ext cx="5445072" cy="37049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88" y="1857640"/>
            <a:ext cx="5445072" cy="399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6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008 field season 09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10" r="35776" b="19796"/>
          <a:stretch/>
        </p:blipFill>
        <p:spPr bwMode="auto">
          <a:xfrm>
            <a:off x="7152372" y="5154288"/>
            <a:ext cx="3493779" cy="1497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Hydrophytic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Vegetation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0179" y="2056529"/>
            <a:ext cx="5060497" cy="4058750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3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Hydrophytic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vegetation are plants that thrive in wet conditions and can handle water around its roots during the growing season.</a:t>
            </a:r>
          </a:p>
        </p:txBody>
      </p:sp>
      <p:pic>
        <p:nvPicPr>
          <p:cNvPr id="1027" name="Picture 3" descr="Typha_domingensis1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 b="23009"/>
          <a:stretch/>
        </p:blipFill>
        <p:spPr bwMode="auto">
          <a:xfrm>
            <a:off x="7145206" y="1580051"/>
            <a:ext cx="3469000" cy="143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6" name="Picture 2" descr="Bald_cypress_trunk_and_kne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4" b="25469"/>
          <a:stretch/>
        </p:blipFill>
        <p:spPr bwMode="auto">
          <a:xfrm>
            <a:off x="7129233" y="3323904"/>
            <a:ext cx="350094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43800" y="2971800"/>
            <a:ext cx="328376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Aerenchyma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(Photo Credit: San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Elijo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Conservancy)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072212" y="4802184"/>
            <a:ext cx="328376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Bald cypress knees (Photo Credit: USFWS)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889332" y="6600787"/>
            <a:ext cx="328376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Salt tolerance (Photo Credit: DNREC - WMAP)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1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Native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939" y="2056529"/>
            <a:ext cx="5060497" cy="4058750"/>
          </a:xfrm>
        </p:spPr>
        <p:txBody>
          <a:bodyPr>
            <a:normAutofit fontScale="70000" lnSpcReduction="20000"/>
          </a:bodyPr>
          <a:lstStyle/>
          <a:p>
            <a:pPr marL="36900" indent="0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plant that is a part of the balance of nature that has developed over hundreds or thousands of years in a particular region or ecosystem. Only plants found in this country before European settlement are considered to be native to the United States. </a:t>
            </a:r>
          </a:p>
          <a:p>
            <a:pPr marL="36900" indent="0">
              <a:buNone/>
            </a:pPr>
            <a:endParaRPr lang="en-US" sz="2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900" indent="0">
              <a:buNone/>
            </a:pPr>
            <a:r>
              <a:rPr lang="en-US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The word native should always be used with a geographic qualifier (that is, native to Delaware[for example]). (NRCS Website)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4412" y="6166149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Spartina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cynosuroides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(Big cordgrass)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76" y="1580050"/>
            <a:ext cx="5702158" cy="45207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76" y="1580050"/>
            <a:ext cx="5702158" cy="45488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16411" y="6170188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Spartina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patens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Saltmeadow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cordgrass)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76" y="1538648"/>
            <a:ext cx="5719760" cy="456219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08410" y="6197116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Spartina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alterniflora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(Smooth cordgrass)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28" y="1937796"/>
            <a:ext cx="6000495" cy="39905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00792" y="6179613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Zizania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aquatica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(Annual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wildrice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108" y="2011239"/>
            <a:ext cx="5957750" cy="36864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32413" y="6146399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Peltandra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virginica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(Green arrow arum)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443" y="2056528"/>
            <a:ext cx="6025080" cy="37177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64034" y="6162208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Taxodium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distichum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(Bald cypress)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2867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Invasive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939" y="2056529"/>
            <a:ext cx="5060497" cy="4058750"/>
          </a:xfrm>
        </p:spPr>
        <p:txBody>
          <a:bodyPr>
            <a:normAutofit fontScale="70000" lnSpcReduction="20000"/>
          </a:bodyPr>
          <a:lstStyle/>
          <a:p>
            <a:pPr marL="36900" indent="0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invasive species is defined as a species that is </a:t>
            </a:r>
          </a:p>
          <a:p>
            <a:pPr marL="779850" indent="-742950">
              <a:buAutoNum type="arabicParenR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non-native (or alien) to the ecosystem under consideration and </a:t>
            </a:r>
          </a:p>
          <a:p>
            <a:pPr marL="779850" indent="-742950">
              <a:buAutoNum type="arabicParenR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whose introduction causes or is likely to cause economic or environmental harm or harm to human health.</a:t>
            </a:r>
          </a:p>
          <a:p>
            <a:pPr marL="36900" indent="0">
              <a:buNone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(Presidential Executive Order 13112 (February 1999))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4412" y="6166149"/>
            <a:ext cx="464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Phragmites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australis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(Common reed)</a:t>
            </a:r>
            <a:endParaRPr lang="en-US" sz="3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76" y="1580050"/>
            <a:ext cx="5622367" cy="44915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311" y="1580050"/>
            <a:ext cx="5975932" cy="449150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86956" y="6134558"/>
            <a:ext cx="502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Microstegium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vimineum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(Japanese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stiltgrass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863" y="2024938"/>
            <a:ext cx="6346828" cy="345817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286374" y="6165723"/>
            <a:ext cx="502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Lythrum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salicaria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(Purple loosestrife)</a:t>
            </a:r>
            <a:endParaRPr lang="en-US" sz="3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013" y="1579624"/>
            <a:ext cx="5859030" cy="440995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286374" y="6134558"/>
            <a:ext cx="502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Lonicera japonica (Japanese honeysuckle)</a:t>
            </a:r>
            <a:endParaRPr lang="en-US" sz="36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863" y="1738751"/>
            <a:ext cx="6161618" cy="40916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31081" y="6116333"/>
            <a:ext cx="502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Phalaris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arundinacea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(Reed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canarygrass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20" y="1579198"/>
            <a:ext cx="5447000" cy="41780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431081" y="6112415"/>
            <a:ext cx="5029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Rosa multiflora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(Multiflora rose)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090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1" grpId="1"/>
      <p:bldP spid="22" grpId="0"/>
      <p:bldP spid="22" grpId="1"/>
      <p:bldP spid="23" grpId="0"/>
      <p:bldP spid="23" grpId="1"/>
      <p:bldP spid="25" grpId="0"/>
      <p:bldP spid="25" grpId="1"/>
      <p:bldP spid="27" grpId="0"/>
      <p:bldP spid="2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160" y="-87206"/>
            <a:ext cx="12435839" cy="70496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0"/>
            <a:ext cx="1657477" cy="21462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2355865"/>
            <a:ext cx="1657477" cy="2146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4711730"/>
            <a:ext cx="1657477" cy="214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9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578" y="1738312"/>
            <a:ext cx="6096000" cy="3381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0"/>
            <a:ext cx="1657477" cy="2146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2355865"/>
            <a:ext cx="1657477" cy="21462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3" y="4711730"/>
            <a:ext cx="1657477" cy="214627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3795" y="284988"/>
            <a:ext cx="10353762" cy="97045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Wetlands 101 Video: 3 Ps</a:t>
            </a:r>
          </a:p>
        </p:txBody>
      </p:sp>
    </p:spTree>
    <p:extLst>
      <p:ext uri="{BB962C8B-B14F-4D97-AF65-F5344CB8AC3E}">
        <p14:creationId xmlns:p14="http://schemas.microsoft.com/office/powerpoint/2010/main" val="177864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800" y="-166290"/>
            <a:ext cx="12435839" cy="7049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6233160"/>
            <a:ext cx="330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Freshwater Wetlands Video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8900" y="1498600"/>
            <a:ext cx="482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98900" y="2065278"/>
            <a:ext cx="4584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Wetland Types &amp; Ways to Classify</a:t>
            </a:r>
          </a:p>
        </p:txBody>
      </p:sp>
    </p:spTree>
    <p:extLst>
      <p:ext uri="{BB962C8B-B14F-4D97-AF65-F5344CB8AC3E}">
        <p14:creationId xmlns:p14="http://schemas.microsoft.com/office/powerpoint/2010/main" val="65121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Plants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44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84988"/>
            <a:ext cx="10353762" cy="97045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Dominant Vegetation Type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09" y="1346878"/>
            <a:ext cx="3489960" cy="262587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02076"/>
            <a:ext cx="3427577" cy="2573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80" y="1370403"/>
            <a:ext cx="3471376" cy="2602345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3687369" y="2340853"/>
            <a:ext cx="2515311" cy="630947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Marsh: </a:t>
            </a:r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grasses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3687368" y="5073124"/>
            <a:ext cx="2515311" cy="1022876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Swamp: </a:t>
            </a:r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trees &amp; shrubs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9674056" y="2340853"/>
            <a:ext cx="2515311" cy="1018370"/>
          </a:xfrm>
        </p:spPr>
        <p:txBody>
          <a:bodyPr>
            <a:normAutofit fontScale="92500"/>
          </a:bodyPr>
          <a:lstStyle/>
          <a:p>
            <a:pPr marL="3690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Bog: </a:t>
            </a:r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shrubs,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mosses &amp; lichens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"/>
          </p:nvPr>
        </p:nvSpPr>
        <p:spPr>
          <a:xfrm>
            <a:off x="9676689" y="4753363"/>
            <a:ext cx="2515311" cy="1018370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Fen: </a:t>
            </a:r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grasses &amp;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mosses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2"/>
          <a:stretch/>
        </p:blipFill>
        <p:spPr>
          <a:xfrm>
            <a:off x="6171488" y="4069080"/>
            <a:ext cx="3484851" cy="26060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13913" y="6400800"/>
            <a:ext cx="1760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William A. McAvoy</a:t>
            </a:r>
          </a:p>
        </p:txBody>
      </p:sp>
    </p:spTree>
    <p:extLst>
      <p:ext uri="{BB962C8B-B14F-4D97-AF65-F5344CB8AC3E}">
        <p14:creationId xmlns:p14="http://schemas.microsoft.com/office/powerpoint/2010/main" val="661350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Cowardin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84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553890"/>
            <a:ext cx="10353762" cy="970450"/>
          </a:xfrm>
        </p:spPr>
        <p:txBody>
          <a:bodyPr>
            <a:normAutofit/>
          </a:bodyPr>
          <a:lstStyle/>
          <a:p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Cowardin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Classification (USFWS)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679" y="1841840"/>
            <a:ext cx="5060497" cy="4058750"/>
          </a:xfrm>
        </p:spPr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Classifies by:</a:t>
            </a:r>
          </a:p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the wetland lies within a landscape</a:t>
            </a:r>
          </a:p>
          <a:p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Dominant vegetation type</a:t>
            </a:r>
          </a:p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Whether the water present is seasonal, permanent, etc.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491913" y="2553125"/>
            <a:ext cx="3091871" cy="2966379"/>
          </a:xfrm>
        </p:spPr>
        <p:txBody>
          <a:bodyPr>
            <a:normAutofit/>
          </a:bodyPr>
          <a:lstStyle/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Marine (M)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Estuarine (E)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Riverine (R)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Lacustrine (L)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Palustrine (P)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7377059" y="2006940"/>
            <a:ext cx="3702581" cy="87105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en-US" sz="24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Cowardin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Wetland Types</a:t>
            </a:r>
          </a:p>
        </p:txBody>
      </p:sp>
    </p:spTree>
    <p:extLst>
      <p:ext uri="{BB962C8B-B14F-4D97-AF65-F5344CB8AC3E}">
        <p14:creationId xmlns:p14="http://schemas.microsoft.com/office/powerpoint/2010/main" val="2621205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16" y="0"/>
            <a:ext cx="9473084" cy="68580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26959" y="1418930"/>
            <a:ext cx="3091871" cy="2966379"/>
          </a:xfrm>
        </p:spPr>
        <p:txBody>
          <a:bodyPr>
            <a:normAutofit/>
          </a:bodyPr>
          <a:lstStyle/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Marine (M)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Estuarine (E)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Riverine (R)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Lacustrine (L)</a:t>
            </a:r>
          </a:p>
          <a:p>
            <a:pPr marL="4941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Palustrine (P)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26959" y="547879"/>
            <a:ext cx="2528941" cy="871051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en-US" sz="24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Cowardin</a:t>
            </a: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Wetland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350000"/>
            <a:ext cx="275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de.gov/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wetlandtoolbox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142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Tidal &amp; Non-Tidal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68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13795" y="553890"/>
            <a:ext cx="10353762" cy="970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Tidal Wetlands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30179" y="1948349"/>
            <a:ext cx="5060497" cy="40587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commonly referred to as 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marshes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occur along the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shoreline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where oceans, bays, rivers, and streams meet the land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range from freshwater to saltwater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water is pushed in and out daily by 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tidal cycles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9" y="0"/>
            <a:ext cx="61214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96836" y="6502648"/>
            <a:ext cx="413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ill Sans MT" panose="020B0502020104020203" pitchFamily="34" charset="0"/>
              </a:rPr>
              <a:t>Saltmarsh</a:t>
            </a:r>
          </a:p>
        </p:txBody>
      </p:sp>
    </p:spTree>
    <p:extLst>
      <p:ext uri="{BB962C8B-B14F-4D97-AF65-F5344CB8AC3E}">
        <p14:creationId xmlns:p14="http://schemas.microsoft.com/office/powerpoint/2010/main" val="1581614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920895" y="553890"/>
            <a:ext cx="10353762" cy="970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Non-Tidal Wetlands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037279" y="1948349"/>
            <a:ext cx="5060497" cy="40587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mostly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freshwater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found around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inland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areas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fed by rain, snow, or groundwater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usually covered with water during the winter and spring and dry during the summer or fall months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700" y="0"/>
            <a:ext cx="6133194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8843" y="6469767"/>
            <a:ext cx="413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ill Sans MT" panose="020B0502020104020203" pitchFamily="34" charset="0"/>
              </a:rPr>
              <a:t>Coastal Plain Pond Depression</a:t>
            </a:r>
          </a:p>
        </p:txBody>
      </p:sp>
    </p:spTree>
    <p:extLst>
      <p:ext uri="{BB962C8B-B14F-4D97-AF65-F5344CB8AC3E}">
        <p14:creationId xmlns:p14="http://schemas.microsoft.com/office/powerpoint/2010/main" val="107122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920895" y="553890"/>
            <a:ext cx="10353762" cy="970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Delmarva Bays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349080" y="1349946"/>
            <a:ext cx="5060497" cy="54583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Isolated, small,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shallow,open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 circular/oval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Lower NC and Kent counties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fed by rain, snow, or groundwater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16,000- 21,000 years old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Very important for amphibian reproduction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14356" y="4698463"/>
            <a:ext cx="413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ill Sans MT" panose="020B0502020104020203" pitchFamily="34" charset="0"/>
              </a:rPr>
              <a:t>Coastal Plain Pond Depression</a:t>
            </a:r>
          </a:p>
        </p:txBody>
      </p:sp>
      <p:pic>
        <p:nvPicPr>
          <p:cNvPr id="5" name="Picture 4" descr="A body of water surrounded by trees&#10;&#10;Description automatically generated with medium confidence">
            <a:extLst>
              <a:ext uri="{FF2B5EF4-FFF2-40B4-BE49-F238E27FC236}">
                <a16:creationId xmlns:a16="http://schemas.microsoft.com/office/drawing/2014/main" id="{684D59E2-D068-DEC0-2B8B-F362FDB8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0"/>
            <a:ext cx="4365684" cy="3274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BEEE08-208D-BCAC-22A3-1634C473C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2415" y="2775788"/>
            <a:ext cx="3846665" cy="403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64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05"/>
            <a:ext cx="12192000" cy="689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32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Delaware Wetlands Stand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6925" y="1755631"/>
            <a:ext cx="8927501" cy="531283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Based on the new 2017 Wetlands maps, 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nearly 20% of the state is covered in wetlands.</a:t>
            </a:r>
          </a:p>
          <a:p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Tidal wetlands (fresh and saltwater) represent the smallest wetland type in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total acreage.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wetlands ring the Delaware Estuary* and the Nanticoke River which drains into the Chesapeake Estuary</a:t>
            </a:r>
          </a:p>
          <a:p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Non-tidal wetlands (freshwater) make-up the majority of Delaware’s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wetland acreage.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decrease by 5% since 2007</a:t>
            </a:r>
          </a:p>
          <a:p>
            <a:pPr marL="36900" indent="0">
              <a:buNone/>
            </a:pP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502842" y="6197412"/>
            <a:ext cx="4689158" cy="8710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buFont typeface="Wingdings 2" charset="2"/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*Estuary: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rivers meet the sea</a:t>
            </a:r>
          </a:p>
        </p:txBody>
      </p:sp>
    </p:spTree>
    <p:extLst>
      <p:ext uri="{BB962C8B-B14F-4D97-AF65-F5344CB8AC3E}">
        <p14:creationId xmlns:p14="http://schemas.microsoft.com/office/powerpoint/2010/main" val="3518900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Wetland Loss Example: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073" y="1734696"/>
            <a:ext cx="7428127" cy="495208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sp>
        <p:nvSpPr>
          <p:cNvPr id="5" name="Right Brace 4"/>
          <p:cNvSpPr/>
          <p:nvPr/>
        </p:nvSpPr>
        <p:spPr>
          <a:xfrm rot="3307092">
            <a:off x="6293036" y="4518750"/>
            <a:ext cx="165037" cy="417915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75554" y="4730234"/>
            <a:ext cx="436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~40m coastal wetlands washed away forever</a:t>
            </a:r>
          </a:p>
        </p:txBody>
      </p:sp>
    </p:spTree>
    <p:extLst>
      <p:ext uri="{BB962C8B-B14F-4D97-AF65-F5344CB8AC3E}">
        <p14:creationId xmlns:p14="http://schemas.microsoft.com/office/powerpoint/2010/main" val="3974338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Wetland Loss Example: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t="4102" r="2917" b="3461"/>
          <a:stretch/>
        </p:blipFill>
        <p:spPr>
          <a:xfrm>
            <a:off x="2778369" y="1759176"/>
            <a:ext cx="6866794" cy="50988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15100" y="1849839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2007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3846" r="2916" b="3334"/>
          <a:stretch/>
        </p:blipFill>
        <p:spPr>
          <a:xfrm>
            <a:off x="2778369" y="1748482"/>
            <a:ext cx="6866794" cy="51095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5099" y="1899515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2017</a:t>
            </a:r>
          </a:p>
        </p:txBody>
      </p:sp>
      <p:sp>
        <p:nvSpPr>
          <p:cNvPr id="6" name="Left Brace 5"/>
          <p:cNvSpPr/>
          <p:nvPr/>
        </p:nvSpPr>
        <p:spPr>
          <a:xfrm rot="17752705">
            <a:off x="6061512" y="5364849"/>
            <a:ext cx="310474" cy="1615146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9968" y="5803090"/>
            <a:ext cx="2141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acres wetlands lost</a:t>
            </a:r>
          </a:p>
        </p:txBody>
      </p:sp>
    </p:spTree>
    <p:extLst>
      <p:ext uri="{BB962C8B-B14F-4D97-AF65-F5344CB8AC3E}">
        <p14:creationId xmlns:p14="http://schemas.microsoft.com/office/powerpoint/2010/main" val="414963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Wetland Change: Sea Level Rise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830171" y="1690687"/>
            <a:ext cx="7605896" cy="5070597"/>
            <a:chOff x="1830171" y="1690687"/>
            <a:chExt cx="7605896" cy="5070597"/>
          </a:xfrm>
        </p:grpSpPr>
        <p:pic>
          <p:nvPicPr>
            <p:cNvPr id="5" name="Content Placeholder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0171" y="1690687"/>
              <a:ext cx="7605896" cy="5070597"/>
            </a:xfrm>
            <a:prstGeom prst="rect">
              <a:avLst/>
            </a:prstGeom>
            <a:effectLst>
              <a:outerShdw blurRad="25400" dir="17880000">
                <a:srgbClr val="000000">
                  <a:alpha val="46000"/>
                </a:srgbClr>
              </a:outerShdw>
            </a:effectLst>
          </p:spPr>
        </p:pic>
        <p:sp>
          <p:nvSpPr>
            <p:cNvPr id="6" name="Freeform 5"/>
            <p:cNvSpPr/>
            <p:nvPr/>
          </p:nvSpPr>
          <p:spPr>
            <a:xfrm>
              <a:off x="5791200" y="2616200"/>
              <a:ext cx="2654300" cy="1473200"/>
            </a:xfrm>
            <a:custGeom>
              <a:avLst/>
              <a:gdLst>
                <a:gd name="connsiteX0" fmla="*/ 1892300 w 2654300"/>
                <a:gd name="connsiteY0" fmla="*/ 0 h 1473200"/>
                <a:gd name="connsiteX1" fmla="*/ 1625600 w 2654300"/>
                <a:gd name="connsiteY1" fmla="*/ 12700 h 1473200"/>
                <a:gd name="connsiteX2" fmla="*/ 1447800 w 2654300"/>
                <a:gd name="connsiteY2" fmla="*/ 254000 h 1473200"/>
                <a:gd name="connsiteX3" fmla="*/ 1181100 w 2654300"/>
                <a:gd name="connsiteY3" fmla="*/ 444500 h 1473200"/>
                <a:gd name="connsiteX4" fmla="*/ 914400 w 2654300"/>
                <a:gd name="connsiteY4" fmla="*/ 584200 h 1473200"/>
                <a:gd name="connsiteX5" fmla="*/ 609600 w 2654300"/>
                <a:gd name="connsiteY5" fmla="*/ 533400 h 1473200"/>
                <a:gd name="connsiteX6" fmla="*/ 355600 w 2654300"/>
                <a:gd name="connsiteY6" fmla="*/ 558800 h 1473200"/>
                <a:gd name="connsiteX7" fmla="*/ 127000 w 2654300"/>
                <a:gd name="connsiteY7" fmla="*/ 685800 h 1473200"/>
                <a:gd name="connsiteX8" fmla="*/ 0 w 2654300"/>
                <a:gd name="connsiteY8" fmla="*/ 889000 h 1473200"/>
                <a:gd name="connsiteX9" fmla="*/ 63500 w 2654300"/>
                <a:gd name="connsiteY9" fmla="*/ 965200 h 1473200"/>
                <a:gd name="connsiteX10" fmla="*/ 368300 w 2654300"/>
                <a:gd name="connsiteY10" fmla="*/ 990600 h 1473200"/>
                <a:gd name="connsiteX11" fmla="*/ 660400 w 2654300"/>
                <a:gd name="connsiteY11" fmla="*/ 939800 h 1473200"/>
                <a:gd name="connsiteX12" fmla="*/ 1016000 w 2654300"/>
                <a:gd name="connsiteY12" fmla="*/ 876300 h 1473200"/>
                <a:gd name="connsiteX13" fmla="*/ 1346200 w 2654300"/>
                <a:gd name="connsiteY13" fmla="*/ 787400 h 1473200"/>
                <a:gd name="connsiteX14" fmla="*/ 1511300 w 2654300"/>
                <a:gd name="connsiteY14" fmla="*/ 787400 h 1473200"/>
                <a:gd name="connsiteX15" fmla="*/ 1727200 w 2654300"/>
                <a:gd name="connsiteY15" fmla="*/ 812800 h 1473200"/>
                <a:gd name="connsiteX16" fmla="*/ 1917700 w 2654300"/>
                <a:gd name="connsiteY16" fmla="*/ 1016000 h 1473200"/>
                <a:gd name="connsiteX17" fmla="*/ 1993900 w 2654300"/>
                <a:gd name="connsiteY17" fmla="*/ 1219200 h 1473200"/>
                <a:gd name="connsiteX18" fmla="*/ 2197100 w 2654300"/>
                <a:gd name="connsiteY18" fmla="*/ 1447800 h 1473200"/>
                <a:gd name="connsiteX19" fmla="*/ 2514600 w 2654300"/>
                <a:gd name="connsiteY19" fmla="*/ 1473200 h 1473200"/>
                <a:gd name="connsiteX20" fmla="*/ 2616200 w 2654300"/>
                <a:gd name="connsiteY20" fmla="*/ 1346200 h 1473200"/>
                <a:gd name="connsiteX21" fmla="*/ 2654300 w 2654300"/>
                <a:gd name="connsiteY21" fmla="*/ 1143000 h 1473200"/>
                <a:gd name="connsiteX22" fmla="*/ 2578100 w 2654300"/>
                <a:gd name="connsiteY22" fmla="*/ 889000 h 1473200"/>
                <a:gd name="connsiteX23" fmla="*/ 2273300 w 2654300"/>
                <a:gd name="connsiteY23" fmla="*/ 685800 h 1473200"/>
                <a:gd name="connsiteX24" fmla="*/ 2057400 w 2654300"/>
                <a:gd name="connsiteY24" fmla="*/ 533400 h 1473200"/>
                <a:gd name="connsiteX25" fmla="*/ 1905000 w 2654300"/>
                <a:gd name="connsiteY25" fmla="*/ 406400 h 1473200"/>
                <a:gd name="connsiteX26" fmla="*/ 1892300 w 2654300"/>
                <a:gd name="connsiteY26" fmla="*/ 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54300" h="1473200">
                  <a:moveTo>
                    <a:pt x="1892300" y="0"/>
                  </a:moveTo>
                  <a:lnTo>
                    <a:pt x="1625600" y="12700"/>
                  </a:lnTo>
                  <a:lnTo>
                    <a:pt x="1447800" y="254000"/>
                  </a:lnTo>
                  <a:lnTo>
                    <a:pt x="1181100" y="444500"/>
                  </a:lnTo>
                  <a:lnTo>
                    <a:pt x="914400" y="584200"/>
                  </a:lnTo>
                  <a:lnTo>
                    <a:pt x="609600" y="533400"/>
                  </a:lnTo>
                  <a:lnTo>
                    <a:pt x="355600" y="558800"/>
                  </a:lnTo>
                  <a:lnTo>
                    <a:pt x="127000" y="685800"/>
                  </a:lnTo>
                  <a:lnTo>
                    <a:pt x="0" y="889000"/>
                  </a:lnTo>
                  <a:lnTo>
                    <a:pt x="63500" y="965200"/>
                  </a:lnTo>
                  <a:lnTo>
                    <a:pt x="368300" y="990600"/>
                  </a:lnTo>
                  <a:lnTo>
                    <a:pt x="660400" y="939800"/>
                  </a:lnTo>
                  <a:lnTo>
                    <a:pt x="1016000" y="876300"/>
                  </a:lnTo>
                  <a:lnTo>
                    <a:pt x="1346200" y="787400"/>
                  </a:lnTo>
                  <a:lnTo>
                    <a:pt x="1511300" y="787400"/>
                  </a:lnTo>
                  <a:lnTo>
                    <a:pt x="1727200" y="812800"/>
                  </a:lnTo>
                  <a:lnTo>
                    <a:pt x="1917700" y="1016000"/>
                  </a:lnTo>
                  <a:lnTo>
                    <a:pt x="1993900" y="1219200"/>
                  </a:lnTo>
                  <a:lnTo>
                    <a:pt x="2197100" y="1447800"/>
                  </a:lnTo>
                  <a:lnTo>
                    <a:pt x="2514600" y="1473200"/>
                  </a:lnTo>
                  <a:lnTo>
                    <a:pt x="2616200" y="1346200"/>
                  </a:lnTo>
                  <a:lnTo>
                    <a:pt x="2654300" y="1143000"/>
                  </a:lnTo>
                  <a:lnTo>
                    <a:pt x="2578100" y="889000"/>
                  </a:lnTo>
                  <a:lnTo>
                    <a:pt x="2273300" y="685800"/>
                  </a:lnTo>
                  <a:lnTo>
                    <a:pt x="2057400" y="533400"/>
                  </a:lnTo>
                  <a:lnTo>
                    <a:pt x="1905000" y="406400"/>
                  </a:lnTo>
                  <a:lnTo>
                    <a:pt x="1892300" y="0"/>
                  </a:lnTo>
                  <a:close/>
                </a:path>
              </a:pathLst>
            </a:custGeom>
            <a:solidFill>
              <a:srgbClr val="0070C0">
                <a:alpha val="3098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2120900" y="3390900"/>
              <a:ext cx="3822700" cy="2324100"/>
            </a:xfrm>
            <a:custGeom>
              <a:avLst/>
              <a:gdLst>
                <a:gd name="connsiteX0" fmla="*/ 3822700 w 3822700"/>
                <a:gd name="connsiteY0" fmla="*/ 254000 h 2324100"/>
                <a:gd name="connsiteX1" fmla="*/ 3492500 w 3822700"/>
                <a:gd name="connsiteY1" fmla="*/ 381000 h 2324100"/>
                <a:gd name="connsiteX2" fmla="*/ 3238500 w 3822700"/>
                <a:gd name="connsiteY2" fmla="*/ 533400 h 2324100"/>
                <a:gd name="connsiteX3" fmla="*/ 2933700 w 3822700"/>
                <a:gd name="connsiteY3" fmla="*/ 800100 h 2324100"/>
                <a:gd name="connsiteX4" fmla="*/ 2819400 w 3822700"/>
                <a:gd name="connsiteY4" fmla="*/ 977900 h 2324100"/>
                <a:gd name="connsiteX5" fmla="*/ 2692400 w 3822700"/>
                <a:gd name="connsiteY5" fmla="*/ 1117600 h 2324100"/>
                <a:gd name="connsiteX6" fmla="*/ 2438400 w 3822700"/>
                <a:gd name="connsiteY6" fmla="*/ 1206500 h 2324100"/>
                <a:gd name="connsiteX7" fmla="*/ 2133600 w 3822700"/>
                <a:gd name="connsiteY7" fmla="*/ 1270000 h 2324100"/>
                <a:gd name="connsiteX8" fmla="*/ 2032000 w 3822700"/>
                <a:gd name="connsiteY8" fmla="*/ 1320800 h 2324100"/>
                <a:gd name="connsiteX9" fmla="*/ 1943100 w 3822700"/>
                <a:gd name="connsiteY9" fmla="*/ 1422400 h 2324100"/>
                <a:gd name="connsiteX10" fmla="*/ 1854200 w 3822700"/>
                <a:gd name="connsiteY10" fmla="*/ 1524000 h 2324100"/>
                <a:gd name="connsiteX11" fmla="*/ 1739900 w 3822700"/>
                <a:gd name="connsiteY11" fmla="*/ 1536700 h 2324100"/>
                <a:gd name="connsiteX12" fmla="*/ 1587500 w 3822700"/>
                <a:gd name="connsiteY12" fmla="*/ 1536700 h 2324100"/>
                <a:gd name="connsiteX13" fmla="*/ 1587500 w 3822700"/>
                <a:gd name="connsiteY13" fmla="*/ 1651000 h 2324100"/>
                <a:gd name="connsiteX14" fmla="*/ 1587500 w 3822700"/>
                <a:gd name="connsiteY14" fmla="*/ 1752600 h 2324100"/>
                <a:gd name="connsiteX15" fmla="*/ 1485900 w 3822700"/>
                <a:gd name="connsiteY15" fmla="*/ 1816100 h 2324100"/>
                <a:gd name="connsiteX16" fmla="*/ 1384300 w 3822700"/>
                <a:gd name="connsiteY16" fmla="*/ 1778000 h 2324100"/>
                <a:gd name="connsiteX17" fmla="*/ 1346200 w 3822700"/>
                <a:gd name="connsiteY17" fmla="*/ 1752600 h 2324100"/>
                <a:gd name="connsiteX18" fmla="*/ 1092200 w 3822700"/>
                <a:gd name="connsiteY18" fmla="*/ 1879600 h 2324100"/>
                <a:gd name="connsiteX19" fmla="*/ 1016000 w 3822700"/>
                <a:gd name="connsiteY19" fmla="*/ 2019300 h 2324100"/>
                <a:gd name="connsiteX20" fmla="*/ 863600 w 3822700"/>
                <a:gd name="connsiteY20" fmla="*/ 2095500 h 2324100"/>
                <a:gd name="connsiteX21" fmla="*/ 825500 w 3822700"/>
                <a:gd name="connsiteY21" fmla="*/ 2095500 h 2324100"/>
                <a:gd name="connsiteX22" fmla="*/ 685800 w 3822700"/>
                <a:gd name="connsiteY22" fmla="*/ 2133600 h 2324100"/>
                <a:gd name="connsiteX23" fmla="*/ 571500 w 3822700"/>
                <a:gd name="connsiteY23" fmla="*/ 2108200 h 2324100"/>
                <a:gd name="connsiteX24" fmla="*/ 469900 w 3822700"/>
                <a:gd name="connsiteY24" fmla="*/ 2032000 h 2324100"/>
                <a:gd name="connsiteX25" fmla="*/ 393700 w 3822700"/>
                <a:gd name="connsiteY25" fmla="*/ 2044700 h 2324100"/>
                <a:gd name="connsiteX26" fmla="*/ 152400 w 3822700"/>
                <a:gd name="connsiteY26" fmla="*/ 2324100 h 2324100"/>
                <a:gd name="connsiteX27" fmla="*/ 63500 w 3822700"/>
                <a:gd name="connsiteY27" fmla="*/ 2286000 h 2324100"/>
                <a:gd name="connsiteX28" fmla="*/ 12700 w 3822700"/>
                <a:gd name="connsiteY28" fmla="*/ 2247900 h 2324100"/>
                <a:gd name="connsiteX29" fmla="*/ 0 w 3822700"/>
                <a:gd name="connsiteY29" fmla="*/ 2108200 h 2324100"/>
                <a:gd name="connsiteX30" fmla="*/ 76200 w 3822700"/>
                <a:gd name="connsiteY30" fmla="*/ 1828800 h 2324100"/>
                <a:gd name="connsiteX31" fmla="*/ 1219200 w 3822700"/>
                <a:gd name="connsiteY31" fmla="*/ 1371600 h 2324100"/>
                <a:gd name="connsiteX32" fmla="*/ 1879600 w 3822700"/>
                <a:gd name="connsiteY32" fmla="*/ 1092200 h 2324100"/>
                <a:gd name="connsiteX33" fmla="*/ 2514600 w 3822700"/>
                <a:gd name="connsiteY33" fmla="*/ 825500 h 2324100"/>
                <a:gd name="connsiteX34" fmla="*/ 3111500 w 3822700"/>
                <a:gd name="connsiteY34" fmla="*/ 165100 h 2324100"/>
                <a:gd name="connsiteX35" fmla="*/ 3530600 w 3822700"/>
                <a:gd name="connsiteY35" fmla="*/ 12700 h 2324100"/>
                <a:gd name="connsiteX36" fmla="*/ 3733800 w 3822700"/>
                <a:gd name="connsiteY36" fmla="*/ 0 h 2324100"/>
                <a:gd name="connsiteX37" fmla="*/ 3683000 w 3822700"/>
                <a:gd name="connsiteY37" fmla="*/ 127000 h 2324100"/>
                <a:gd name="connsiteX38" fmla="*/ 3733800 w 3822700"/>
                <a:gd name="connsiteY38" fmla="*/ 190500 h 2324100"/>
                <a:gd name="connsiteX39" fmla="*/ 3822700 w 3822700"/>
                <a:gd name="connsiteY39" fmla="*/ 254000 h 232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22700" h="2324100">
                  <a:moveTo>
                    <a:pt x="3822700" y="254000"/>
                  </a:moveTo>
                  <a:lnTo>
                    <a:pt x="3492500" y="381000"/>
                  </a:lnTo>
                  <a:lnTo>
                    <a:pt x="3238500" y="533400"/>
                  </a:lnTo>
                  <a:lnTo>
                    <a:pt x="2933700" y="800100"/>
                  </a:lnTo>
                  <a:lnTo>
                    <a:pt x="2819400" y="977900"/>
                  </a:lnTo>
                  <a:lnTo>
                    <a:pt x="2692400" y="1117600"/>
                  </a:lnTo>
                  <a:lnTo>
                    <a:pt x="2438400" y="1206500"/>
                  </a:lnTo>
                  <a:lnTo>
                    <a:pt x="2133600" y="1270000"/>
                  </a:lnTo>
                  <a:lnTo>
                    <a:pt x="2032000" y="1320800"/>
                  </a:lnTo>
                  <a:lnTo>
                    <a:pt x="1943100" y="1422400"/>
                  </a:lnTo>
                  <a:lnTo>
                    <a:pt x="1854200" y="1524000"/>
                  </a:lnTo>
                  <a:lnTo>
                    <a:pt x="1739900" y="1536700"/>
                  </a:lnTo>
                  <a:lnTo>
                    <a:pt x="1587500" y="1536700"/>
                  </a:lnTo>
                  <a:lnTo>
                    <a:pt x="1587500" y="1651000"/>
                  </a:lnTo>
                  <a:lnTo>
                    <a:pt x="1587500" y="1752600"/>
                  </a:lnTo>
                  <a:lnTo>
                    <a:pt x="1485900" y="1816100"/>
                  </a:lnTo>
                  <a:lnTo>
                    <a:pt x="1384300" y="1778000"/>
                  </a:lnTo>
                  <a:lnTo>
                    <a:pt x="1346200" y="1752600"/>
                  </a:lnTo>
                  <a:lnTo>
                    <a:pt x="1092200" y="1879600"/>
                  </a:lnTo>
                  <a:lnTo>
                    <a:pt x="1016000" y="2019300"/>
                  </a:lnTo>
                  <a:lnTo>
                    <a:pt x="863600" y="2095500"/>
                  </a:lnTo>
                  <a:lnTo>
                    <a:pt x="825500" y="2095500"/>
                  </a:lnTo>
                  <a:lnTo>
                    <a:pt x="685800" y="2133600"/>
                  </a:lnTo>
                  <a:lnTo>
                    <a:pt x="571500" y="2108200"/>
                  </a:lnTo>
                  <a:lnTo>
                    <a:pt x="469900" y="2032000"/>
                  </a:lnTo>
                  <a:lnTo>
                    <a:pt x="393700" y="2044700"/>
                  </a:lnTo>
                  <a:lnTo>
                    <a:pt x="152400" y="2324100"/>
                  </a:lnTo>
                  <a:lnTo>
                    <a:pt x="63500" y="2286000"/>
                  </a:lnTo>
                  <a:lnTo>
                    <a:pt x="12700" y="2247900"/>
                  </a:lnTo>
                  <a:lnTo>
                    <a:pt x="0" y="2108200"/>
                  </a:lnTo>
                  <a:lnTo>
                    <a:pt x="76200" y="1828800"/>
                  </a:lnTo>
                  <a:lnTo>
                    <a:pt x="1219200" y="1371600"/>
                  </a:lnTo>
                  <a:lnTo>
                    <a:pt x="1879600" y="1092200"/>
                  </a:lnTo>
                  <a:lnTo>
                    <a:pt x="2514600" y="825500"/>
                  </a:lnTo>
                  <a:lnTo>
                    <a:pt x="3111500" y="165100"/>
                  </a:lnTo>
                  <a:lnTo>
                    <a:pt x="3530600" y="12700"/>
                  </a:lnTo>
                  <a:lnTo>
                    <a:pt x="3733800" y="0"/>
                  </a:lnTo>
                  <a:lnTo>
                    <a:pt x="3683000" y="127000"/>
                  </a:lnTo>
                  <a:lnTo>
                    <a:pt x="3733800" y="190500"/>
                  </a:lnTo>
                  <a:lnTo>
                    <a:pt x="3822700" y="254000"/>
                  </a:lnTo>
                  <a:close/>
                </a:path>
              </a:pathLst>
            </a:custGeom>
            <a:solidFill>
              <a:srgbClr val="3EC26C">
                <a:alpha val="3098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830171" y="1580050"/>
            <a:ext cx="7615606" cy="5077071"/>
            <a:chOff x="1820461" y="1690687"/>
            <a:chExt cx="7615606" cy="50770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461" y="1690687"/>
              <a:ext cx="7615606" cy="5077071"/>
            </a:xfrm>
            <a:prstGeom prst="rect">
              <a:avLst/>
            </a:prstGeom>
          </p:spPr>
        </p:pic>
        <p:sp>
          <p:nvSpPr>
            <p:cNvPr id="9" name="Freeform 8"/>
            <p:cNvSpPr/>
            <p:nvPr/>
          </p:nvSpPr>
          <p:spPr>
            <a:xfrm>
              <a:off x="4572000" y="3079874"/>
              <a:ext cx="1892300" cy="1257300"/>
            </a:xfrm>
            <a:custGeom>
              <a:avLst/>
              <a:gdLst>
                <a:gd name="connsiteX0" fmla="*/ 1346200 w 1892300"/>
                <a:gd name="connsiteY0" fmla="*/ 571500 h 1257300"/>
                <a:gd name="connsiteX1" fmla="*/ 1282700 w 1892300"/>
                <a:gd name="connsiteY1" fmla="*/ 622300 h 1257300"/>
                <a:gd name="connsiteX2" fmla="*/ 1143000 w 1892300"/>
                <a:gd name="connsiteY2" fmla="*/ 622300 h 1257300"/>
                <a:gd name="connsiteX3" fmla="*/ 774700 w 1892300"/>
                <a:gd name="connsiteY3" fmla="*/ 762000 h 1257300"/>
                <a:gd name="connsiteX4" fmla="*/ 635000 w 1892300"/>
                <a:gd name="connsiteY4" fmla="*/ 863600 h 1257300"/>
                <a:gd name="connsiteX5" fmla="*/ 571500 w 1892300"/>
                <a:gd name="connsiteY5" fmla="*/ 927100 h 1257300"/>
                <a:gd name="connsiteX6" fmla="*/ 457200 w 1892300"/>
                <a:gd name="connsiteY6" fmla="*/ 977900 h 1257300"/>
                <a:gd name="connsiteX7" fmla="*/ 304800 w 1892300"/>
                <a:gd name="connsiteY7" fmla="*/ 1244600 h 1257300"/>
                <a:gd name="connsiteX8" fmla="*/ 203200 w 1892300"/>
                <a:gd name="connsiteY8" fmla="*/ 1193800 h 1257300"/>
                <a:gd name="connsiteX9" fmla="*/ 127000 w 1892300"/>
                <a:gd name="connsiteY9" fmla="*/ 1257300 h 1257300"/>
                <a:gd name="connsiteX10" fmla="*/ 25400 w 1892300"/>
                <a:gd name="connsiteY10" fmla="*/ 1219200 h 1257300"/>
                <a:gd name="connsiteX11" fmla="*/ 0 w 1892300"/>
                <a:gd name="connsiteY11" fmla="*/ 1168400 h 1257300"/>
                <a:gd name="connsiteX12" fmla="*/ 50800 w 1892300"/>
                <a:gd name="connsiteY12" fmla="*/ 1041400 h 1257300"/>
                <a:gd name="connsiteX13" fmla="*/ 241300 w 1892300"/>
                <a:gd name="connsiteY13" fmla="*/ 901700 h 1257300"/>
                <a:gd name="connsiteX14" fmla="*/ 342900 w 1892300"/>
                <a:gd name="connsiteY14" fmla="*/ 749300 h 1257300"/>
                <a:gd name="connsiteX15" fmla="*/ 431800 w 1892300"/>
                <a:gd name="connsiteY15" fmla="*/ 673100 h 1257300"/>
                <a:gd name="connsiteX16" fmla="*/ 571500 w 1892300"/>
                <a:gd name="connsiteY16" fmla="*/ 558800 h 1257300"/>
                <a:gd name="connsiteX17" fmla="*/ 673100 w 1892300"/>
                <a:gd name="connsiteY17" fmla="*/ 495300 h 1257300"/>
                <a:gd name="connsiteX18" fmla="*/ 863600 w 1892300"/>
                <a:gd name="connsiteY18" fmla="*/ 393700 h 1257300"/>
                <a:gd name="connsiteX19" fmla="*/ 1079500 w 1892300"/>
                <a:gd name="connsiteY19" fmla="*/ 342900 h 1257300"/>
                <a:gd name="connsiteX20" fmla="*/ 1282700 w 1892300"/>
                <a:gd name="connsiteY20" fmla="*/ 342900 h 1257300"/>
                <a:gd name="connsiteX21" fmla="*/ 1358900 w 1892300"/>
                <a:gd name="connsiteY21" fmla="*/ 190500 h 1257300"/>
                <a:gd name="connsiteX22" fmla="*/ 1524000 w 1892300"/>
                <a:gd name="connsiteY22" fmla="*/ 63500 h 1257300"/>
                <a:gd name="connsiteX23" fmla="*/ 1638300 w 1892300"/>
                <a:gd name="connsiteY23" fmla="*/ 0 h 1257300"/>
                <a:gd name="connsiteX24" fmla="*/ 1752600 w 1892300"/>
                <a:gd name="connsiteY24" fmla="*/ 12700 h 1257300"/>
                <a:gd name="connsiteX25" fmla="*/ 1892300 w 1892300"/>
                <a:gd name="connsiteY25" fmla="*/ 101600 h 1257300"/>
                <a:gd name="connsiteX26" fmla="*/ 1739900 w 1892300"/>
                <a:gd name="connsiteY26" fmla="*/ 228600 h 1257300"/>
                <a:gd name="connsiteX27" fmla="*/ 1447800 w 1892300"/>
                <a:gd name="connsiteY27" fmla="*/ 330200 h 1257300"/>
                <a:gd name="connsiteX28" fmla="*/ 1257300 w 1892300"/>
                <a:gd name="connsiteY28" fmla="*/ 393700 h 1257300"/>
                <a:gd name="connsiteX29" fmla="*/ 1244600 w 1892300"/>
                <a:gd name="connsiteY29" fmla="*/ 457200 h 1257300"/>
                <a:gd name="connsiteX30" fmla="*/ 1270000 w 1892300"/>
                <a:gd name="connsiteY30" fmla="*/ 508000 h 1257300"/>
                <a:gd name="connsiteX31" fmla="*/ 1346200 w 1892300"/>
                <a:gd name="connsiteY31" fmla="*/ 57150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92300" h="1257300">
                  <a:moveTo>
                    <a:pt x="1346200" y="571500"/>
                  </a:moveTo>
                  <a:lnTo>
                    <a:pt x="1282700" y="622300"/>
                  </a:lnTo>
                  <a:lnTo>
                    <a:pt x="1143000" y="622300"/>
                  </a:lnTo>
                  <a:lnTo>
                    <a:pt x="774700" y="762000"/>
                  </a:lnTo>
                  <a:lnTo>
                    <a:pt x="635000" y="863600"/>
                  </a:lnTo>
                  <a:lnTo>
                    <a:pt x="571500" y="927100"/>
                  </a:lnTo>
                  <a:lnTo>
                    <a:pt x="457200" y="977900"/>
                  </a:lnTo>
                  <a:lnTo>
                    <a:pt x="304800" y="1244600"/>
                  </a:lnTo>
                  <a:lnTo>
                    <a:pt x="203200" y="1193800"/>
                  </a:lnTo>
                  <a:lnTo>
                    <a:pt x="127000" y="1257300"/>
                  </a:lnTo>
                  <a:lnTo>
                    <a:pt x="25400" y="1219200"/>
                  </a:lnTo>
                  <a:lnTo>
                    <a:pt x="0" y="1168400"/>
                  </a:lnTo>
                  <a:lnTo>
                    <a:pt x="50800" y="1041400"/>
                  </a:lnTo>
                  <a:lnTo>
                    <a:pt x="241300" y="901700"/>
                  </a:lnTo>
                  <a:lnTo>
                    <a:pt x="342900" y="749300"/>
                  </a:lnTo>
                  <a:lnTo>
                    <a:pt x="431800" y="673100"/>
                  </a:lnTo>
                  <a:lnTo>
                    <a:pt x="571500" y="558800"/>
                  </a:lnTo>
                  <a:lnTo>
                    <a:pt x="673100" y="495300"/>
                  </a:lnTo>
                  <a:lnTo>
                    <a:pt x="863600" y="393700"/>
                  </a:lnTo>
                  <a:lnTo>
                    <a:pt x="1079500" y="342900"/>
                  </a:lnTo>
                  <a:lnTo>
                    <a:pt x="1282700" y="342900"/>
                  </a:lnTo>
                  <a:lnTo>
                    <a:pt x="1358900" y="190500"/>
                  </a:lnTo>
                  <a:lnTo>
                    <a:pt x="1524000" y="63500"/>
                  </a:lnTo>
                  <a:lnTo>
                    <a:pt x="1638300" y="0"/>
                  </a:lnTo>
                  <a:lnTo>
                    <a:pt x="1752600" y="12700"/>
                  </a:lnTo>
                  <a:lnTo>
                    <a:pt x="1892300" y="101600"/>
                  </a:lnTo>
                  <a:lnTo>
                    <a:pt x="1739900" y="228600"/>
                  </a:lnTo>
                  <a:lnTo>
                    <a:pt x="1447800" y="330200"/>
                  </a:lnTo>
                  <a:lnTo>
                    <a:pt x="1257300" y="393700"/>
                  </a:lnTo>
                  <a:lnTo>
                    <a:pt x="1244600" y="457200"/>
                  </a:lnTo>
                  <a:lnTo>
                    <a:pt x="1270000" y="508000"/>
                  </a:lnTo>
                  <a:lnTo>
                    <a:pt x="1346200" y="571500"/>
                  </a:lnTo>
                  <a:close/>
                </a:path>
              </a:pathLst>
            </a:custGeom>
            <a:solidFill>
              <a:srgbClr val="0070C0">
                <a:alpha val="3098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20900" y="3346574"/>
              <a:ext cx="3695700" cy="2222500"/>
            </a:xfrm>
            <a:custGeom>
              <a:avLst/>
              <a:gdLst>
                <a:gd name="connsiteX0" fmla="*/ 0 w 3695700"/>
                <a:gd name="connsiteY0" fmla="*/ 2222500 h 2222500"/>
                <a:gd name="connsiteX1" fmla="*/ 241300 w 3695700"/>
                <a:gd name="connsiteY1" fmla="*/ 2133600 h 2222500"/>
                <a:gd name="connsiteX2" fmla="*/ 406400 w 3695700"/>
                <a:gd name="connsiteY2" fmla="*/ 2095500 h 2222500"/>
                <a:gd name="connsiteX3" fmla="*/ 495300 w 3695700"/>
                <a:gd name="connsiteY3" fmla="*/ 2120900 h 2222500"/>
                <a:gd name="connsiteX4" fmla="*/ 635000 w 3695700"/>
                <a:gd name="connsiteY4" fmla="*/ 2159000 h 2222500"/>
                <a:gd name="connsiteX5" fmla="*/ 685800 w 3695700"/>
                <a:gd name="connsiteY5" fmla="*/ 2197100 h 2222500"/>
                <a:gd name="connsiteX6" fmla="*/ 1016000 w 3695700"/>
                <a:gd name="connsiteY6" fmla="*/ 2070100 h 2222500"/>
                <a:gd name="connsiteX7" fmla="*/ 1130300 w 3695700"/>
                <a:gd name="connsiteY7" fmla="*/ 1803400 h 2222500"/>
                <a:gd name="connsiteX8" fmla="*/ 1485900 w 3695700"/>
                <a:gd name="connsiteY8" fmla="*/ 1841500 h 2222500"/>
                <a:gd name="connsiteX9" fmla="*/ 1600200 w 3695700"/>
                <a:gd name="connsiteY9" fmla="*/ 1587500 h 2222500"/>
                <a:gd name="connsiteX10" fmla="*/ 1739900 w 3695700"/>
                <a:gd name="connsiteY10" fmla="*/ 1562100 h 2222500"/>
                <a:gd name="connsiteX11" fmla="*/ 1930400 w 3695700"/>
                <a:gd name="connsiteY11" fmla="*/ 1511300 h 2222500"/>
                <a:gd name="connsiteX12" fmla="*/ 2032000 w 3695700"/>
                <a:gd name="connsiteY12" fmla="*/ 1435100 h 2222500"/>
                <a:gd name="connsiteX13" fmla="*/ 2108200 w 3695700"/>
                <a:gd name="connsiteY13" fmla="*/ 1371600 h 2222500"/>
                <a:gd name="connsiteX14" fmla="*/ 2247900 w 3695700"/>
                <a:gd name="connsiteY14" fmla="*/ 1333500 h 2222500"/>
                <a:gd name="connsiteX15" fmla="*/ 2476500 w 3695700"/>
                <a:gd name="connsiteY15" fmla="*/ 1320800 h 2222500"/>
                <a:gd name="connsiteX16" fmla="*/ 2603500 w 3695700"/>
                <a:gd name="connsiteY16" fmla="*/ 1155700 h 2222500"/>
                <a:gd name="connsiteX17" fmla="*/ 2692400 w 3695700"/>
                <a:gd name="connsiteY17" fmla="*/ 1016000 h 2222500"/>
                <a:gd name="connsiteX18" fmla="*/ 2730500 w 3695700"/>
                <a:gd name="connsiteY18" fmla="*/ 977900 h 2222500"/>
                <a:gd name="connsiteX19" fmla="*/ 2654300 w 3695700"/>
                <a:gd name="connsiteY19" fmla="*/ 939800 h 2222500"/>
                <a:gd name="connsiteX20" fmla="*/ 2603500 w 3695700"/>
                <a:gd name="connsiteY20" fmla="*/ 1003300 h 2222500"/>
                <a:gd name="connsiteX21" fmla="*/ 2540000 w 3695700"/>
                <a:gd name="connsiteY21" fmla="*/ 977900 h 2222500"/>
                <a:gd name="connsiteX22" fmla="*/ 2489200 w 3695700"/>
                <a:gd name="connsiteY22" fmla="*/ 952500 h 2222500"/>
                <a:gd name="connsiteX23" fmla="*/ 2463800 w 3695700"/>
                <a:gd name="connsiteY23" fmla="*/ 838200 h 2222500"/>
                <a:gd name="connsiteX24" fmla="*/ 2489200 w 3695700"/>
                <a:gd name="connsiteY24" fmla="*/ 736600 h 2222500"/>
                <a:gd name="connsiteX25" fmla="*/ 2628900 w 3695700"/>
                <a:gd name="connsiteY25" fmla="*/ 635000 h 2222500"/>
                <a:gd name="connsiteX26" fmla="*/ 2768600 w 3695700"/>
                <a:gd name="connsiteY26" fmla="*/ 558800 h 2222500"/>
                <a:gd name="connsiteX27" fmla="*/ 2857500 w 3695700"/>
                <a:gd name="connsiteY27" fmla="*/ 431800 h 2222500"/>
                <a:gd name="connsiteX28" fmla="*/ 2946400 w 3695700"/>
                <a:gd name="connsiteY28" fmla="*/ 342900 h 2222500"/>
                <a:gd name="connsiteX29" fmla="*/ 3009900 w 3695700"/>
                <a:gd name="connsiteY29" fmla="*/ 304800 h 2222500"/>
                <a:gd name="connsiteX30" fmla="*/ 3098800 w 3695700"/>
                <a:gd name="connsiteY30" fmla="*/ 241300 h 2222500"/>
                <a:gd name="connsiteX31" fmla="*/ 3187700 w 3695700"/>
                <a:gd name="connsiteY31" fmla="*/ 203200 h 2222500"/>
                <a:gd name="connsiteX32" fmla="*/ 3289300 w 3695700"/>
                <a:gd name="connsiteY32" fmla="*/ 152400 h 2222500"/>
                <a:gd name="connsiteX33" fmla="*/ 3429000 w 3695700"/>
                <a:gd name="connsiteY33" fmla="*/ 114300 h 2222500"/>
                <a:gd name="connsiteX34" fmla="*/ 3695700 w 3695700"/>
                <a:gd name="connsiteY34" fmla="*/ 76200 h 2222500"/>
                <a:gd name="connsiteX35" fmla="*/ 3441700 w 3695700"/>
                <a:gd name="connsiteY35" fmla="*/ 0 h 2222500"/>
                <a:gd name="connsiteX36" fmla="*/ 3175000 w 3695700"/>
                <a:gd name="connsiteY36" fmla="*/ 114300 h 2222500"/>
                <a:gd name="connsiteX37" fmla="*/ 2908300 w 3695700"/>
                <a:gd name="connsiteY37" fmla="*/ 254000 h 2222500"/>
                <a:gd name="connsiteX38" fmla="*/ 2806700 w 3695700"/>
                <a:gd name="connsiteY38" fmla="*/ 381000 h 2222500"/>
                <a:gd name="connsiteX39" fmla="*/ 2730500 w 3695700"/>
                <a:gd name="connsiteY39" fmla="*/ 482600 h 2222500"/>
                <a:gd name="connsiteX40" fmla="*/ 2540000 w 3695700"/>
                <a:gd name="connsiteY40" fmla="*/ 571500 h 2222500"/>
                <a:gd name="connsiteX41" fmla="*/ 2336800 w 3695700"/>
                <a:gd name="connsiteY41" fmla="*/ 825500 h 2222500"/>
                <a:gd name="connsiteX42" fmla="*/ 2133600 w 3695700"/>
                <a:gd name="connsiteY42" fmla="*/ 889000 h 2222500"/>
                <a:gd name="connsiteX43" fmla="*/ 1955800 w 3695700"/>
                <a:gd name="connsiteY43" fmla="*/ 952500 h 2222500"/>
                <a:gd name="connsiteX44" fmla="*/ 1790700 w 3695700"/>
                <a:gd name="connsiteY44" fmla="*/ 952500 h 2222500"/>
                <a:gd name="connsiteX45" fmla="*/ 1765300 w 3695700"/>
                <a:gd name="connsiteY45" fmla="*/ 1016000 h 2222500"/>
                <a:gd name="connsiteX46" fmla="*/ 1765300 w 3695700"/>
                <a:gd name="connsiteY46" fmla="*/ 1066800 h 2222500"/>
                <a:gd name="connsiteX47" fmla="*/ 1765300 w 3695700"/>
                <a:gd name="connsiteY47" fmla="*/ 1168400 h 2222500"/>
                <a:gd name="connsiteX48" fmla="*/ 1739900 w 3695700"/>
                <a:gd name="connsiteY48" fmla="*/ 1231900 h 2222500"/>
                <a:gd name="connsiteX49" fmla="*/ 1600200 w 3695700"/>
                <a:gd name="connsiteY49" fmla="*/ 1206500 h 2222500"/>
                <a:gd name="connsiteX50" fmla="*/ 1460500 w 3695700"/>
                <a:gd name="connsiteY50" fmla="*/ 1181100 h 2222500"/>
                <a:gd name="connsiteX51" fmla="*/ 1371600 w 3695700"/>
                <a:gd name="connsiteY51" fmla="*/ 1168400 h 2222500"/>
                <a:gd name="connsiteX52" fmla="*/ 1320800 w 3695700"/>
                <a:gd name="connsiteY52" fmla="*/ 1244600 h 2222500"/>
                <a:gd name="connsiteX53" fmla="*/ 1244600 w 3695700"/>
                <a:gd name="connsiteY53" fmla="*/ 1295400 h 2222500"/>
                <a:gd name="connsiteX54" fmla="*/ 1143000 w 3695700"/>
                <a:gd name="connsiteY54" fmla="*/ 1384300 h 2222500"/>
                <a:gd name="connsiteX55" fmla="*/ 1066800 w 3695700"/>
                <a:gd name="connsiteY55" fmla="*/ 1422400 h 2222500"/>
                <a:gd name="connsiteX56" fmla="*/ 965200 w 3695700"/>
                <a:gd name="connsiteY56" fmla="*/ 1485900 h 2222500"/>
                <a:gd name="connsiteX57" fmla="*/ 876300 w 3695700"/>
                <a:gd name="connsiteY57" fmla="*/ 1536700 h 2222500"/>
                <a:gd name="connsiteX58" fmla="*/ 736600 w 3695700"/>
                <a:gd name="connsiteY58" fmla="*/ 1574800 h 2222500"/>
                <a:gd name="connsiteX59" fmla="*/ 647700 w 3695700"/>
                <a:gd name="connsiteY59" fmla="*/ 1600200 h 2222500"/>
                <a:gd name="connsiteX60" fmla="*/ 596900 w 3695700"/>
                <a:gd name="connsiteY60" fmla="*/ 1663700 h 2222500"/>
                <a:gd name="connsiteX61" fmla="*/ 381000 w 3695700"/>
                <a:gd name="connsiteY61" fmla="*/ 1714500 h 2222500"/>
                <a:gd name="connsiteX62" fmla="*/ 215900 w 3695700"/>
                <a:gd name="connsiteY62" fmla="*/ 1727200 h 2222500"/>
                <a:gd name="connsiteX63" fmla="*/ 63500 w 3695700"/>
                <a:gd name="connsiteY63" fmla="*/ 1917700 h 2222500"/>
                <a:gd name="connsiteX64" fmla="*/ 25400 w 3695700"/>
                <a:gd name="connsiteY64" fmla="*/ 2095500 h 2222500"/>
                <a:gd name="connsiteX65" fmla="*/ 0 w 3695700"/>
                <a:gd name="connsiteY65" fmla="*/ 2222500 h 222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695700" h="2222500">
                  <a:moveTo>
                    <a:pt x="0" y="2222500"/>
                  </a:moveTo>
                  <a:lnTo>
                    <a:pt x="241300" y="2133600"/>
                  </a:lnTo>
                  <a:lnTo>
                    <a:pt x="406400" y="2095500"/>
                  </a:lnTo>
                  <a:lnTo>
                    <a:pt x="495300" y="2120900"/>
                  </a:lnTo>
                  <a:lnTo>
                    <a:pt x="635000" y="2159000"/>
                  </a:lnTo>
                  <a:lnTo>
                    <a:pt x="685800" y="2197100"/>
                  </a:lnTo>
                  <a:lnTo>
                    <a:pt x="1016000" y="2070100"/>
                  </a:lnTo>
                  <a:lnTo>
                    <a:pt x="1130300" y="1803400"/>
                  </a:lnTo>
                  <a:lnTo>
                    <a:pt x="1485900" y="1841500"/>
                  </a:lnTo>
                  <a:lnTo>
                    <a:pt x="1600200" y="1587500"/>
                  </a:lnTo>
                  <a:lnTo>
                    <a:pt x="1739900" y="1562100"/>
                  </a:lnTo>
                  <a:lnTo>
                    <a:pt x="1930400" y="1511300"/>
                  </a:lnTo>
                  <a:lnTo>
                    <a:pt x="2032000" y="1435100"/>
                  </a:lnTo>
                  <a:lnTo>
                    <a:pt x="2108200" y="1371600"/>
                  </a:lnTo>
                  <a:lnTo>
                    <a:pt x="2247900" y="1333500"/>
                  </a:lnTo>
                  <a:lnTo>
                    <a:pt x="2476500" y="1320800"/>
                  </a:lnTo>
                  <a:lnTo>
                    <a:pt x="2603500" y="1155700"/>
                  </a:lnTo>
                  <a:lnTo>
                    <a:pt x="2692400" y="1016000"/>
                  </a:lnTo>
                  <a:lnTo>
                    <a:pt x="2730500" y="977900"/>
                  </a:lnTo>
                  <a:lnTo>
                    <a:pt x="2654300" y="939800"/>
                  </a:lnTo>
                  <a:lnTo>
                    <a:pt x="2603500" y="1003300"/>
                  </a:lnTo>
                  <a:lnTo>
                    <a:pt x="2540000" y="977900"/>
                  </a:lnTo>
                  <a:lnTo>
                    <a:pt x="2489200" y="952500"/>
                  </a:lnTo>
                  <a:lnTo>
                    <a:pt x="2463800" y="838200"/>
                  </a:lnTo>
                  <a:lnTo>
                    <a:pt x="2489200" y="736600"/>
                  </a:lnTo>
                  <a:lnTo>
                    <a:pt x="2628900" y="635000"/>
                  </a:lnTo>
                  <a:lnTo>
                    <a:pt x="2768600" y="558800"/>
                  </a:lnTo>
                  <a:lnTo>
                    <a:pt x="2857500" y="431800"/>
                  </a:lnTo>
                  <a:lnTo>
                    <a:pt x="2946400" y="342900"/>
                  </a:lnTo>
                  <a:lnTo>
                    <a:pt x="3009900" y="304800"/>
                  </a:lnTo>
                  <a:lnTo>
                    <a:pt x="3098800" y="241300"/>
                  </a:lnTo>
                  <a:lnTo>
                    <a:pt x="3187700" y="203200"/>
                  </a:lnTo>
                  <a:lnTo>
                    <a:pt x="3289300" y="152400"/>
                  </a:lnTo>
                  <a:lnTo>
                    <a:pt x="3429000" y="114300"/>
                  </a:lnTo>
                  <a:lnTo>
                    <a:pt x="3695700" y="76200"/>
                  </a:lnTo>
                  <a:lnTo>
                    <a:pt x="3441700" y="0"/>
                  </a:lnTo>
                  <a:lnTo>
                    <a:pt x="3175000" y="114300"/>
                  </a:lnTo>
                  <a:lnTo>
                    <a:pt x="2908300" y="254000"/>
                  </a:lnTo>
                  <a:lnTo>
                    <a:pt x="2806700" y="381000"/>
                  </a:lnTo>
                  <a:lnTo>
                    <a:pt x="2730500" y="482600"/>
                  </a:lnTo>
                  <a:lnTo>
                    <a:pt x="2540000" y="571500"/>
                  </a:lnTo>
                  <a:lnTo>
                    <a:pt x="2336800" y="825500"/>
                  </a:lnTo>
                  <a:lnTo>
                    <a:pt x="2133600" y="889000"/>
                  </a:lnTo>
                  <a:lnTo>
                    <a:pt x="1955800" y="952500"/>
                  </a:lnTo>
                  <a:lnTo>
                    <a:pt x="1790700" y="952500"/>
                  </a:lnTo>
                  <a:lnTo>
                    <a:pt x="1765300" y="1016000"/>
                  </a:lnTo>
                  <a:lnTo>
                    <a:pt x="1765300" y="1066800"/>
                  </a:lnTo>
                  <a:lnTo>
                    <a:pt x="1765300" y="1168400"/>
                  </a:lnTo>
                  <a:lnTo>
                    <a:pt x="1739900" y="1231900"/>
                  </a:lnTo>
                  <a:lnTo>
                    <a:pt x="1600200" y="1206500"/>
                  </a:lnTo>
                  <a:lnTo>
                    <a:pt x="1460500" y="1181100"/>
                  </a:lnTo>
                  <a:lnTo>
                    <a:pt x="1371600" y="1168400"/>
                  </a:lnTo>
                  <a:lnTo>
                    <a:pt x="1320800" y="1244600"/>
                  </a:lnTo>
                  <a:lnTo>
                    <a:pt x="1244600" y="1295400"/>
                  </a:lnTo>
                  <a:lnTo>
                    <a:pt x="1143000" y="1384300"/>
                  </a:lnTo>
                  <a:lnTo>
                    <a:pt x="1066800" y="1422400"/>
                  </a:lnTo>
                  <a:lnTo>
                    <a:pt x="965200" y="1485900"/>
                  </a:lnTo>
                  <a:lnTo>
                    <a:pt x="876300" y="1536700"/>
                  </a:lnTo>
                  <a:lnTo>
                    <a:pt x="736600" y="1574800"/>
                  </a:lnTo>
                  <a:lnTo>
                    <a:pt x="647700" y="1600200"/>
                  </a:lnTo>
                  <a:lnTo>
                    <a:pt x="596900" y="1663700"/>
                  </a:lnTo>
                  <a:lnTo>
                    <a:pt x="381000" y="1714500"/>
                  </a:lnTo>
                  <a:lnTo>
                    <a:pt x="215900" y="1727200"/>
                  </a:lnTo>
                  <a:lnTo>
                    <a:pt x="63500" y="1917700"/>
                  </a:lnTo>
                  <a:lnTo>
                    <a:pt x="25400" y="2095500"/>
                  </a:lnTo>
                  <a:lnTo>
                    <a:pt x="0" y="2222500"/>
                  </a:lnTo>
                  <a:close/>
                </a:path>
              </a:pathLst>
            </a:custGeom>
            <a:solidFill>
              <a:srgbClr val="0070C0">
                <a:alpha val="3098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842000" y="2317874"/>
              <a:ext cx="2692400" cy="1790700"/>
            </a:xfrm>
            <a:custGeom>
              <a:avLst/>
              <a:gdLst>
                <a:gd name="connsiteX0" fmla="*/ 2692400 w 2692400"/>
                <a:gd name="connsiteY0" fmla="*/ 1295400 h 1790700"/>
                <a:gd name="connsiteX1" fmla="*/ 2667000 w 2692400"/>
                <a:gd name="connsiteY1" fmla="*/ 1485900 h 1790700"/>
                <a:gd name="connsiteX2" fmla="*/ 2501900 w 2692400"/>
                <a:gd name="connsiteY2" fmla="*/ 1689100 h 1790700"/>
                <a:gd name="connsiteX3" fmla="*/ 2438400 w 2692400"/>
                <a:gd name="connsiteY3" fmla="*/ 1778000 h 1790700"/>
                <a:gd name="connsiteX4" fmla="*/ 2374900 w 2692400"/>
                <a:gd name="connsiteY4" fmla="*/ 1790700 h 1790700"/>
                <a:gd name="connsiteX5" fmla="*/ 2070100 w 2692400"/>
                <a:gd name="connsiteY5" fmla="*/ 1587500 h 1790700"/>
                <a:gd name="connsiteX6" fmla="*/ 1790700 w 2692400"/>
                <a:gd name="connsiteY6" fmla="*/ 1320800 h 1790700"/>
                <a:gd name="connsiteX7" fmla="*/ 1676400 w 2692400"/>
                <a:gd name="connsiteY7" fmla="*/ 1206500 h 1790700"/>
                <a:gd name="connsiteX8" fmla="*/ 1460500 w 2692400"/>
                <a:gd name="connsiteY8" fmla="*/ 1079500 h 1790700"/>
                <a:gd name="connsiteX9" fmla="*/ 1066800 w 2692400"/>
                <a:gd name="connsiteY9" fmla="*/ 1130300 h 1790700"/>
                <a:gd name="connsiteX10" fmla="*/ 342900 w 2692400"/>
                <a:gd name="connsiteY10" fmla="*/ 1270000 h 1790700"/>
                <a:gd name="connsiteX11" fmla="*/ 190500 w 2692400"/>
                <a:gd name="connsiteY11" fmla="*/ 1282700 h 1790700"/>
                <a:gd name="connsiteX12" fmla="*/ 88900 w 2692400"/>
                <a:gd name="connsiteY12" fmla="*/ 1282700 h 1790700"/>
                <a:gd name="connsiteX13" fmla="*/ 0 w 2692400"/>
                <a:gd name="connsiteY13" fmla="*/ 1206500 h 1790700"/>
                <a:gd name="connsiteX14" fmla="*/ 76200 w 2692400"/>
                <a:gd name="connsiteY14" fmla="*/ 1130300 h 1790700"/>
                <a:gd name="connsiteX15" fmla="*/ 647700 w 2692400"/>
                <a:gd name="connsiteY15" fmla="*/ 876300 h 1790700"/>
                <a:gd name="connsiteX16" fmla="*/ 825500 w 2692400"/>
                <a:gd name="connsiteY16" fmla="*/ 876300 h 1790700"/>
                <a:gd name="connsiteX17" fmla="*/ 965200 w 2692400"/>
                <a:gd name="connsiteY17" fmla="*/ 838200 h 1790700"/>
                <a:gd name="connsiteX18" fmla="*/ 1079500 w 2692400"/>
                <a:gd name="connsiteY18" fmla="*/ 800100 h 1790700"/>
                <a:gd name="connsiteX19" fmla="*/ 1181100 w 2692400"/>
                <a:gd name="connsiteY19" fmla="*/ 749300 h 1790700"/>
                <a:gd name="connsiteX20" fmla="*/ 1435100 w 2692400"/>
                <a:gd name="connsiteY20" fmla="*/ 812800 h 1790700"/>
                <a:gd name="connsiteX21" fmla="*/ 1625600 w 2692400"/>
                <a:gd name="connsiteY21" fmla="*/ 812800 h 1790700"/>
                <a:gd name="connsiteX22" fmla="*/ 1612900 w 2692400"/>
                <a:gd name="connsiteY22" fmla="*/ 635000 h 1790700"/>
                <a:gd name="connsiteX23" fmla="*/ 1549400 w 2692400"/>
                <a:gd name="connsiteY23" fmla="*/ 444500 h 1790700"/>
                <a:gd name="connsiteX24" fmla="*/ 1511300 w 2692400"/>
                <a:gd name="connsiteY24" fmla="*/ 241300 h 1790700"/>
                <a:gd name="connsiteX25" fmla="*/ 1511300 w 2692400"/>
                <a:gd name="connsiteY25" fmla="*/ 127000 h 1790700"/>
                <a:gd name="connsiteX26" fmla="*/ 1600200 w 2692400"/>
                <a:gd name="connsiteY26" fmla="*/ 0 h 1790700"/>
                <a:gd name="connsiteX27" fmla="*/ 1701800 w 2692400"/>
                <a:gd name="connsiteY27" fmla="*/ 0 h 1790700"/>
                <a:gd name="connsiteX28" fmla="*/ 1828800 w 2692400"/>
                <a:gd name="connsiteY28" fmla="*/ 50800 h 1790700"/>
                <a:gd name="connsiteX29" fmla="*/ 1841500 w 2692400"/>
                <a:gd name="connsiteY29" fmla="*/ 203200 h 1790700"/>
                <a:gd name="connsiteX30" fmla="*/ 1841500 w 2692400"/>
                <a:gd name="connsiteY30" fmla="*/ 444500 h 1790700"/>
                <a:gd name="connsiteX31" fmla="*/ 1841500 w 2692400"/>
                <a:gd name="connsiteY31" fmla="*/ 635000 h 1790700"/>
                <a:gd name="connsiteX32" fmla="*/ 1841500 w 2692400"/>
                <a:gd name="connsiteY32" fmla="*/ 787400 h 1790700"/>
                <a:gd name="connsiteX33" fmla="*/ 1866900 w 2692400"/>
                <a:gd name="connsiteY33" fmla="*/ 889000 h 1790700"/>
                <a:gd name="connsiteX34" fmla="*/ 2044700 w 2692400"/>
                <a:gd name="connsiteY34" fmla="*/ 965200 h 1790700"/>
                <a:gd name="connsiteX35" fmla="*/ 2209800 w 2692400"/>
                <a:gd name="connsiteY35" fmla="*/ 965200 h 1790700"/>
                <a:gd name="connsiteX36" fmla="*/ 2209800 w 2692400"/>
                <a:gd name="connsiteY36" fmla="*/ 965200 h 1790700"/>
                <a:gd name="connsiteX37" fmla="*/ 2298700 w 2692400"/>
                <a:gd name="connsiteY37" fmla="*/ 1104900 h 1790700"/>
                <a:gd name="connsiteX38" fmla="*/ 2425700 w 2692400"/>
                <a:gd name="connsiteY38" fmla="*/ 1117600 h 1790700"/>
                <a:gd name="connsiteX39" fmla="*/ 2578100 w 2692400"/>
                <a:gd name="connsiteY39" fmla="*/ 1193800 h 1790700"/>
                <a:gd name="connsiteX40" fmla="*/ 2692400 w 2692400"/>
                <a:gd name="connsiteY40" fmla="*/ 12954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92400" h="1790700">
                  <a:moveTo>
                    <a:pt x="2692400" y="1295400"/>
                  </a:moveTo>
                  <a:lnTo>
                    <a:pt x="2667000" y="1485900"/>
                  </a:lnTo>
                  <a:lnTo>
                    <a:pt x="2501900" y="1689100"/>
                  </a:lnTo>
                  <a:lnTo>
                    <a:pt x="2438400" y="1778000"/>
                  </a:lnTo>
                  <a:lnTo>
                    <a:pt x="2374900" y="1790700"/>
                  </a:lnTo>
                  <a:lnTo>
                    <a:pt x="2070100" y="1587500"/>
                  </a:lnTo>
                  <a:lnTo>
                    <a:pt x="1790700" y="1320800"/>
                  </a:lnTo>
                  <a:lnTo>
                    <a:pt x="1676400" y="1206500"/>
                  </a:lnTo>
                  <a:lnTo>
                    <a:pt x="1460500" y="1079500"/>
                  </a:lnTo>
                  <a:lnTo>
                    <a:pt x="1066800" y="1130300"/>
                  </a:lnTo>
                  <a:lnTo>
                    <a:pt x="342900" y="1270000"/>
                  </a:lnTo>
                  <a:lnTo>
                    <a:pt x="190500" y="1282700"/>
                  </a:lnTo>
                  <a:lnTo>
                    <a:pt x="88900" y="1282700"/>
                  </a:lnTo>
                  <a:lnTo>
                    <a:pt x="0" y="1206500"/>
                  </a:lnTo>
                  <a:lnTo>
                    <a:pt x="76200" y="1130300"/>
                  </a:lnTo>
                  <a:lnTo>
                    <a:pt x="647700" y="876300"/>
                  </a:lnTo>
                  <a:lnTo>
                    <a:pt x="825500" y="876300"/>
                  </a:lnTo>
                  <a:lnTo>
                    <a:pt x="965200" y="838200"/>
                  </a:lnTo>
                  <a:lnTo>
                    <a:pt x="1079500" y="800100"/>
                  </a:lnTo>
                  <a:lnTo>
                    <a:pt x="1181100" y="749300"/>
                  </a:lnTo>
                  <a:lnTo>
                    <a:pt x="1435100" y="812800"/>
                  </a:lnTo>
                  <a:lnTo>
                    <a:pt x="1625600" y="812800"/>
                  </a:lnTo>
                  <a:lnTo>
                    <a:pt x="1612900" y="635000"/>
                  </a:lnTo>
                  <a:lnTo>
                    <a:pt x="1549400" y="444500"/>
                  </a:lnTo>
                  <a:lnTo>
                    <a:pt x="1511300" y="241300"/>
                  </a:lnTo>
                  <a:lnTo>
                    <a:pt x="1511300" y="127000"/>
                  </a:lnTo>
                  <a:lnTo>
                    <a:pt x="1600200" y="0"/>
                  </a:lnTo>
                  <a:lnTo>
                    <a:pt x="1701800" y="0"/>
                  </a:lnTo>
                  <a:lnTo>
                    <a:pt x="1828800" y="50800"/>
                  </a:lnTo>
                  <a:lnTo>
                    <a:pt x="1841500" y="203200"/>
                  </a:lnTo>
                  <a:lnTo>
                    <a:pt x="1841500" y="444500"/>
                  </a:lnTo>
                  <a:lnTo>
                    <a:pt x="1841500" y="635000"/>
                  </a:lnTo>
                  <a:lnTo>
                    <a:pt x="1841500" y="787400"/>
                  </a:lnTo>
                  <a:lnTo>
                    <a:pt x="1866900" y="889000"/>
                  </a:lnTo>
                  <a:lnTo>
                    <a:pt x="2044700" y="965200"/>
                  </a:lnTo>
                  <a:lnTo>
                    <a:pt x="2209800" y="965200"/>
                  </a:lnTo>
                  <a:lnTo>
                    <a:pt x="2209800" y="965200"/>
                  </a:lnTo>
                  <a:lnTo>
                    <a:pt x="2298700" y="1104900"/>
                  </a:lnTo>
                  <a:lnTo>
                    <a:pt x="2425700" y="1117600"/>
                  </a:lnTo>
                  <a:lnTo>
                    <a:pt x="2578100" y="1193800"/>
                  </a:lnTo>
                  <a:lnTo>
                    <a:pt x="2692400" y="1295400"/>
                  </a:lnTo>
                  <a:close/>
                </a:path>
              </a:pathLst>
            </a:custGeom>
            <a:solidFill>
              <a:srgbClr val="0070C0">
                <a:alpha val="3098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049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435" y="546623"/>
            <a:ext cx="10353762" cy="97045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Is Building on Wetlands a Good Idea?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85" y="3086475"/>
            <a:ext cx="5016393" cy="3762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276"/>
            <a:ext cx="3922012" cy="2940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616" y="25273"/>
            <a:ext cx="4596384" cy="4035552"/>
          </a:xfrm>
          <a:prstGeom prst="rect">
            <a:avLst/>
          </a:prstGeom>
        </p:spPr>
      </p:pic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6515100" y="3457370"/>
            <a:ext cx="4384872" cy="3391400"/>
            <a:chOff x="110470950" y="97939617"/>
            <a:chExt cx="2979281" cy="1823795"/>
          </a:xfrm>
        </p:grpSpPr>
        <p:pic>
          <p:nvPicPr>
            <p:cNvPr id="8" name="Picture 4" descr="chris bason's filling aerial"/>
            <p:cNvPicPr>
              <a:picLocks noChangeAspect="1" noChangeArrowheads="1"/>
            </p:cNvPicPr>
            <p:nvPr/>
          </p:nvPicPr>
          <p:blipFill>
            <a:blip r:embed="rId5" cstate="print"/>
            <a:srcRect t="19498" r="12727"/>
            <a:stretch>
              <a:fillRect/>
            </a:stretch>
          </p:blipFill>
          <p:spPr bwMode="auto">
            <a:xfrm>
              <a:off x="110470950" y="97939617"/>
              <a:ext cx="2979281" cy="1823795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11613950" y="98640900"/>
              <a:ext cx="914400" cy="400050"/>
            </a:xfrm>
            <a:prstGeom prst="ellipse">
              <a:avLst/>
            </a:prstGeom>
            <a:noFill/>
            <a:ln w="12700" algn="in">
              <a:solidFill>
                <a:srgbClr val="FF6600"/>
              </a:solidFill>
              <a:round/>
              <a:headEnd/>
              <a:tailEnd/>
            </a:ln>
          </p:spPr>
          <p:txBody>
            <a:bodyPr lIns="36576" tIns="36576" rIns="36576" bIns="36576"/>
            <a:lstStyle/>
            <a:p>
              <a:pPr algn="l"/>
              <a:endParaRPr lang="en-US" b="1">
                <a:solidFill>
                  <a:srgbClr val="FFFFFF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0470950" y="98983800"/>
              <a:ext cx="1257300" cy="685800"/>
            </a:xfrm>
            <a:prstGeom prst="ellipse">
              <a:avLst/>
            </a:prstGeom>
            <a:noFill/>
            <a:ln w="12700" algn="in">
              <a:solidFill>
                <a:srgbClr val="FF6600"/>
              </a:solidFill>
              <a:round/>
              <a:headEnd/>
              <a:tailEnd/>
            </a:ln>
          </p:spPr>
          <p:txBody>
            <a:bodyPr lIns="36576" tIns="36576" rIns="36576" bIns="36576"/>
            <a:lstStyle/>
            <a:p>
              <a:pPr algn="l"/>
              <a:endParaRPr lang="en-US" b="1">
                <a:solidFill>
                  <a:srgbClr val="FFFFFF"/>
                </a:solidFill>
                <a:latin typeface="Tahoma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3078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48" y="-65817"/>
            <a:ext cx="12442508" cy="706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77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of Delaware Wetland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Delaware only regulates tidal wetlands and large expanses (400 acres or more) of non-tidal wetlands.</a:t>
            </a:r>
          </a:p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NO state regulation over non-tidal freshwater wetlands less than 400 acres in size.</a:t>
            </a:r>
          </a:p>
        </p:txBody>
      </p:sp>
    </p:spTree>
    <p:extLst>
      <p:ext uri="{BB962C8B-B14F-4D97-AF65-F5344CB8AC3E}">
        <p14:creationId xmlns:p14="http://schemas.microsoft.com/office/powerpoint/2010/main" val="1711443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Wetland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Managed through the U.S. Army Corps of Engineers</a:t>
            </a:r>
          </a:p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Jurisdiction determined by </a:t>
            </a:r>
          </a:p>
          <a:p>
            <a:pPr lvl="1"/>
            <a:r>
              <a:rPr lang="en-US" sz="3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401 &amp; 404 of the Clean Water Act</a:t>
            </a:r>
          </a:p>
          <a:p>
            <a:pPr lvl="1"/>
            <a:r>
              <a:rPr lang="en-US" sz="3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10 of the Rivers and Harbors Act of 1899</a:t>
            </a:r>
          </a:p>
        </p:txBody>
      </p:sp>
    </p:spTree>
    <p:extLst>
      <p:ext uri="{BB962C8B-B14F-4D97-AF65-F5344CB8AC3E}">
        <p14:creationId xmlns:p14="http://schemas.microsoft.com/office/powerpoint/2010/main" val="1241413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428</TotalTime>
  <Words>982</Words>
  <Application>Microsoft Office PowerPoint</Application>
  <PresentationFormat>Widescreen</PresentationFormat>
  <Paragraphs>131</Paragraphs>
  <Slides>29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Calisto MT</vt:lpstr>
      <vt:lpstr>Gill Sans MT</vt:lpstr>
      <vt:lpstr>Tahoma</vt:lpstr>
      <vt:lpstr>Wingdings 2</vt:lpstr>
      <vt:lpstr>Slate</vt:lpstr>
      <vt:lpstr>PowerPoint Presentation</vt:lpstr>
      <vt:lpstr>PowerPoint Presentation</vt:lpstr>
      <vt:lpstr>Wetland Hydrology</vt:lpstr>
      <vt:lpstr>Wetland Hydrology</vt:lpstr>
      <vt:lpstr>Hydric Soils</vt:lpstr>
      <vt:lpstr>Hydrophytic Vegetation</vt:lpstr>
      <vt:lpstr>Native Plants</vt:lpstr>
      <vt:lpstr>Invasive Plants</vt:lpstr>
      <vt:lpstr>PowerPoint Presentation</vt:lpstr>
      <vt:lpstr>Wetlands 101 Video: 3 Ps</vt:lpstr>
      <vt:lpstr>PowerPoint Presentation</vt:lpstr>
      <vt:lpstr>Plants</vt:lpstr>
      <vt:lpstr>Dominant Vegetation Type</vt:lpstr>
      <vt:lpstr>Cowardin</vt:lpstr>
      <vt:lpstr>Cowardin Classification (USFWS)</vt:lpstr>
      <vt:lpstr>PowerPoint Presentation</vt:lpstr>
      <vt:lpstr>Tidal &amp; Non-Tidal</vt:lpstr>
      <vt:lpstr>PowerPoint Presentation</vt:lpstr>
      <vt:lpstr>PowerPoint Presentation</vt:lpstr>
      <vt:lpstr>PowerPoint Presentation</vt:lpstr>
      <vt:lpstr>PowerPoint Presentation</vt:lpstr>
      <vt:lpstr>Where Delaware Wetlands Stand</vt:lpstr>
      <vt:lpstr>Wetland Loss Example: Erosion</vt:lpstr>
      <vt:lpstr>Wetland Loss Example: Development</vt:lpstr>
      <vt:lpstr>Wetland Change: Sea Level Rise</vt:lpstr>
      <vt:lpstr>Is Building on Wetlands a Good Idea?</vt:lpstr>
      <vt:lpstr>PowerPoint Presentation</vt:lpstr>
      <vt:lpstr>State of Delaware Wetland Regulations</vt:lpstr>
      <vt:lpstr>Federal Wetland Regulations</vt:lpstr>
    </vt:vector>
  </TitlesOfParts>
  <Company>State of Delaware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Haywood, Brittany L. (DNREC)</dc:creator>
  <cp:lastModifiedBy>Smith, Kenneth E. (DNREC)</cp:lastModifiedBy>
  <cp:revision>39</cp:revision>
  <dcterms:created xsi:type="dcterms:W3CDTF">2017-12-01T16:07:19Z</dcterms:created>
  <dcterms:modified xsi:type="dcterms:W3CDTF">2025-12-09T12:52:17Z</dcterms:modified>
</cp:coreProperties>
</file>